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16" r:id="rId3"/>
    <p:sldId id="318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4660"/>
  </p:normalViewPr>
  <p:slideViewPr>
    <p:cSldViewPr>
      <p:cViewPr>
        <p:scale>
          <a:sx n="60" d="100"/>
          <a:sy n="60" d="100"/>
        </p:scale>
        <p:origin x="-181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1371600"/>
          </a:xfrm>
        </p:spPr>
        <p:txBody>
          <a:bodyPr anchor="ctr"/>
          <a:lstStyle/>
          <a:p>
            <a:pPr algn="ctr"/>
            <a:r>
              <a:rPr lang="en-US" dirty="0" smtClean="0"/>
              <a:t>HEALTH </a:t>
            </a:r>
            <a:endParaRPr lang="en-I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9256" y="0"/>
            <a:ext cx="112474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475656" cy="113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NG-for-Word-documents--presentations--and-web-use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914400"/>
            <a:ext cx="3212486" cy="12064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67200"/>
            <a:ext cx="7924800" cy="914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LAKSHYA	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MARCH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14, 2021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15240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Dialysis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The total cost of treatment, </a:t>
            </a:r>
            <a:r>
              <a:rPr lang="en-IN" sz="2400" dirty="0" smtClean="0"/>
              <a:t>at avg. 2 dialysis per week, </a:t>
            </a:r>
            <a:r>
              <a:rPr lang="en-IN" sz="2400" dirty="0"/>
              <a:t>is </a:t>
            </a:r>
            <a:r>
              <a:rPr lang="en-IN" sz="2400" dirty="0" smtClean="0"/>
              <a:t>at least</a:t>
            </a:r>
            <a:r>
              <a:rPr lang="en-IN" sz="2400" dirty="0"/>
              <a:t>, about </a:t>
            </a:r>
            <a:r>
              <a:rPr lang="en-IN" sz="2400" dirty="0" err="1"/>
              <a:t>Rs</a:t>
            </a:r>
            <a:r>
              <a:rPr lang="en-IN" sz="2400" dirty="0"/>
              <a:t>. </a:t>
            </a:r>
            <a:r>
              <a:rPr lang="en-IN" sz="2400" dirty="0" smtClean="0"/>
              <a:t>10,000 </a:t>
            </a:r>
            <a:r>
              <a:rPr lang="en-IN" sz="2400" dirty="0"/>
              <a:t>per month</a:t>
            </a:r>
            <a:r>
              <a:rPr lang="en-IN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One Center with 6 Dialysis Units will conduct about 120 dialyses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Cost of setting up is </a:t>
            </a:r>
            <a:r>
              <a:rPr lang="en-US" sz="2400" b="1" dirty="0" err="1" smtClean="0">
                <a:solidFill>
                  <a:srgbClr val="FF0000"/>
                </a:solidFill>
              </a:rPr>
              <a:t>Rs</a:t>
            </a:r>
            <a:r>
              <a:rPr lang="en-US" sz="2400" b="1" dirty="0" smtClean="0">
                <a:solidFill>
                  <a:srgbClr val="FF0000"/>
                </a:solidFill>
              </a:rPr>
              <a:t>. 30 </a:t>
            </a:r>
            <a:r>
              <a:rPr lang="en-US" sz="2400" b="1" dirty="0">
                <a:solidFill>
                  <a:srgbClr val="FF0000"/>
                </a:solidFill>
              </a:rPr>
              <a:t>Lakhs (</a:t>
            </a:r>
            <a:r>
              <a:rPr lang="en-US" sz="2400" b="1" dirty="0" err="1">
                <a:solidFill>
                  <a:srgbClr val="FF0000"/>
                </a:solidFill>
              </a:rPr>
              <a:t>thr</a:t>
            </a:r>
            <a:r>
              <a:rPr lang="en-US" sz="2400" b="1" dirty="0">
                <a:solidFill>
                  <a:srgbClr val="FF0000"/>
                </a:solidFill>
              </a:rPr>
              <a:t>’ </a:t>
            </a:r>
            <a:r>
              <a:rPr lang="en-US" sz="2400" b="1" dirty="0" smtClean="0">
                <a:solidFill>
                  <a:srgbClr val="FF0000"/>
                </a:solidFill>
              </a:rPr>
              <a:t>Fairfax) or </a:t>
            </a:r>
            <a:r>
              <a:rPr lang="en-US" sz="2400" b="1" dirty="0" err="1" smtClean="0">
                <a:solidFill>
                  <a:srgbClr val="FF0000"/>
                </a:solidFill>
              </a:rPr>
              <a:t>upto</a:t>
            </a:r>
            <a:r>
              <a:rPr lang="en-US" sz="2400" b="1" dirty="0" smtClean="0">
                <a:solidFill>
                  <a:srgbClr val="FF0000"/>
                </a:solidFill>
              </a:rPr>
              <a:t> 45 Lakhs (otherwise)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r. Bal\Download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191000" cy="4433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12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15240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b="1" dirty="0" err="1" smtClean="0">
                <a:solidFill>
                  <a:prstClr val="black"/>
                </a:solidFill>
              </a:rPr>
              <a:t>Pediatric</a:t>
            </a:r>
            <a:r>
              <a:rPr lang="en-IN" sz="2400" b="1" dirty="0" smtClean="0">
                <a:solidFill>
                  <a:prstClr val="black"/>
                </a:solidFill>
              </a:rPr>
              <a:t> Heart Surgeries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Every year, more than one Lakh children are born with Congenital Heart Disease. These can be corrected with timely interventions.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Every year, about 25,000 surgeries are performed in India. There is huge unmet need!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Different types of heart surgeries – from less serious to highly serious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781300"/>
            <a:ext cx="426720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191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199388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b="1" dirty="0" err="1" smtClean="0">
                <a:solidFill>
                  <a:prstClr val="black"/>
                </a:solidFill>
              </a:rPr>
              <a:t>Pediatric</a:t>
            </a:r>
            <a:r>
              <a:rPr lang="en-IN" sz="2400" b="1" dirty="0" smtClean="0">
                <a:solidFill>
                  <a:prstClr val="black"/>
                </a:solidFill>
              </a:rPr>
              <a:t> Heart Surgeries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Cost of surgeries varies from region to region and according to Grade of heart defect.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Cost in Mumbai: </a:t>
            </a:r>
            <a:r>
              <a:rPr lang="en-US" sz="2400" b="1" dirty="0" err="1" smtClean="0">
                <a:solidFill>
                  <a:srgbClr val="FF0000"/>
                </a:solidFill>
              </a:rPr>
              <a:t>Rs</a:t>
            </a:r>
            <a:r>
              <a:rPr lang="en-US" sz="2400" b="1" dirty="0" smtClean="0">
                <a:solidFill>
                  <a:srgbClr val="FF0000"/>
                </a:solidFill>
              </a:rPr>
              <a:t>. 75,000/- to </a:t>
            </a:r>
            <a:r>
              <a:rPr lang="en-US" sz="2400" b="1" dirty="0" err="1" smtClean="0">
                <a:solidFill>
                  <a:srgbClr val="FF0000"/>
                </a:solidFill>
              </a:rPr>
              <a:t>Rs</a:t>
            </a:r>
            <a:r>
              <a:rPr lang="en-US" sz="2400" b="1" dirty="0" smtClean="0">
                <a:solidFill>
                  <a:srgbClr val="FF0000"/>
                </a:solidFill>
              </a:rPr>
              <a:t>. 4.00 Lakhs.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 Rotary, the cost varies from </a:t>
            </a:r>
            <a:r>
              <a:rPr lang="en-US" sz="2400" b="1" dirty="0" err="1" smtClean="0">
                <a:solidFill>
                  <a:srgbClr val="FF0000"/>
                </a:solidFill>
              </a:rPr>
              <a:t>Rs</a:t>
            </a:r>
            <a:r>
              <a:rPr lang="en-US" sz="2400" b="1" dirty="0" smtClean="0">
                <a:solidFill>
                  <a:srgbClr val="FF0000"/>
                </a:solidFill>
              </a:rPr>
              <a:t>. 50,000/- to </a:t>
            </a:r>
            <a:r>
              <a:rPr lang="en-US" sz="2400" b="1" dirty="0" err="1" smtClean="0">
                <a:solidFill>
                  <a:srgbClr val="FF0000"/>
                </a:solidFill>
              </a:rPr>
              <a:t>Rs</a:t>
            </a:r>
            <a:r>
              <a:rPr lang="en-US" sz="2400" b="1" dirty="0" smtClean="0">
                <a:solidFill>
                  <a:srgbClr val="FF0000"/>
                </a:solidFill>
              </a:rPr>
              <a:t>. 2.5 Lakhs</a:t>
            </a:r>
          </a:p>
        </p:txBody>
      </p:sp>
      <p:pic>
        <p:nvPicPr>
          <p:cNvPr id="3074" name="Picture 2" descr="C:\Users\Dr. Bal\Desktop\Rotary\HEALTH Curative\heart surgery pediatr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339678"/>
            <a:ext cx="4235993" cy="2841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40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1143000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MOBILE CLINICS - VANS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Can be for 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Dental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Blood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General Check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Mobile surgical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Mobile ENT Van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Mammography Vans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Ambulances – Cardiac and General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COST OF SETTING UP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About </a:t>
            </a:r>
            <a:r>
              <a:rPr lang="en-US" sz="2000" b="1" dirty="0" err="1" smtClean="0">
                <a:solidFill>
                  <a:srgbClr val="FF0000"/>
                </a:solidFill>
              </a:rPr>
              <a:t>Rs</a:t>
            </a:r>
            <a:r>
              <a:rPr lang="en-US" sz="2000" b="1" dirty="0" smtClean="0">
                <a:solidFill>
                  <a:srgbClr val="FF0000"/>
                </a:solidFill>
              </a:rPr>
              <a:t>. 10 Lakhs to 50 Lakhs, depending on requirement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171"/>
          <a:stretch/>
        </p:blipFill>
        <p:spPr>
          <a:xfrm>
            <a:off x="1651861" y="2286000"/>
            <a:ext cx="2615035" cy="2010928"/>
          </a:xfrm>
          <a:prstGeom prst="rect">
            <a:avLst/>
          </a:prstGeom>
        </p:spPr>
      </p:pic>
      <p:pic>
        <p:nvPicPr>
          <p:cNvPr id="6148" name="Picture 4" descr="C:\Users\Dr. Bal\Desktop\Rotary\HEALTH Curative\MOBILE CLINIC de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2590800" cy="1722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5427"/>
            <a:ext cx="3421863" cy="206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66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15240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What is a Skin Bank</a:t>
            </a:r>
            <a:endParaRPr lang="en-IN" sz="8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Skin banking is a facility </a:t>
            </a:r>
            <a:r>
              <a:rPr lang="en-IN" sz="2400" dirty="0" smtClean="0"/>
              <a:t>to collect skin from </a:t>
            </a:r>
            <a:r>
              <a:rPr lang="en-IN" sz="2400" dirty="0"/>
              <a:t>eligible deceased </a:t>
            </a:r>
            <a:r>
              <a:rPr lang="en-IN" sz="2400" dirty="0" smtClean="0"/>
              <a:t>donor.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There are only about </a:t>
            </a:r>
            <a:r>
              <a:rPr lang="uk-UA" sz="2400" dirty="0">
                <a:solidFill>
                  <a:srgbClr val="FF0000"/>
                </a:solidFill>
              </a:rPr>
              <a:t>12 established </a:t>
            </a:r>
            <a:r>
              <a:rPr lang="uk-UA" sz="2400" dirty="0"/>
              <a:t>functional </a:t>
            </a:r>
            <a:r>
              <a:rPr lang="uk-UA" sz="2400" dirty="0">
                <a:solidFill>
                  <a:srgbClr val="FF0000"/>
                </a:solidFill>
              </a:rPr>
              <a:t>skin banks in India</a:t>
            </a:r>
            <a:r>
              <a:rPr lang="uk-UA" sz="2400" dirty="0"/>
              <a:t>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The population of India is </a:t>
            </a:r>
            <a:r>
              <a:rPr lang="uk-UA" sz="2400" b="1" dirty="0"/>
              <a:t>1340 million</a:t>
            </a:r>
            <a:r>
              <a:rPr lang="uk-UA" sz="2400" dirty="0"/>
              <a:t>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7 million cases of burns are reported annually and many die because of lack of efficient </a:t>
            </a:r>
            <a:r>
              <a:rPr lang="uk-UA" sz="2400" smtClean="0"/>
              <a:t>care.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194" name="Picture 2" descr="C:\Users\Dr. Bal\Desktop\Rotary\HEALTH Curative\National Burns Center Skin Ba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43162"/>
            <a:ext cx="3951921" cy="2967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93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5733" y="3992294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Cost of setting up Skin Bank</a:t>
            </a:r>
          </a:p>
          <a:p>
            <a:r>
              <a:rPr lang="en-IN" sz="2000" b="1" dirty="0" smtClean="0"/>
              <a:t>Equipments: </a:t>
            </a:r>
            <a:r>
              <a:rPr lang="en-IN" sz="2000" b="1" dirty="0" err="1" smtClean="0"/>
              <a:t>Rs</a:t>
            </a:r>
            <a:r>
              <a:rPr lang="en-IN" sz="2000" b="1" dirty="0" smtClean="0"/>
              <a:t>. 20 Lakhs</a:t>
            </a:r>
          </a:p>
          <a:p>
            <a:r>
              <a:rPr lang="en-US" sz="2000" dirty="0" smtClean="0"/>
              <a:t>Space: about 100 sq. </a:t>
            </a:r>
            <a:r>
              <a:rPr lang="en-US" sz="2000" dirty="0" err="1" smtClean="0"/>
              <a:t>mts.</a:t>
            </a:r>
            <a:endParaRPr lang="en-US" sz="2000" dirty="0" smtClean="0"/>
          </a:p>
          <a:p>
            <a:r>
              <a:rPr lang="en-US" sz="2000" dirty="0" smtClean="0">
                <a:solidFill>
                  <a:prstClr val="black"/>
                </a:solidFill>
              </a:rPr>
              <a:t>Infrastructure cost: varies from region to region.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Total: Appx. 40 Lakhs</a:t>
            </a:r>
            <a:endParaRPr lang="en-IN" sz="20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Dr. Bal\Desktop\Rotary\HEALTH Curative\Skin banks set up in In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3962400" cy="4974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14800" y="1143000"/>
            <a:ext cx="48683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</a:rPr>
              <a:t>Basics of setting up Skin Bank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Population: 3-5 Millions and willing to donate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Availability of Plastic Surgeon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Industrial belt e.g. Chemical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Good connectivity through Ambulances</a:t>
            </a:r>
            <a:endParaRPr lang="en-IN" sz="2400" b="1" dirty="0" smtClean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03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828800"/>
            <a:ext cx="4114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Forte" pitchFamily="66" charset="0"/>
              </a:rPr>
              <a:t>THANK YOU</a:t>
            </a:r>
            <a:endParaRPr lang="en-IN" sz="5400" dirty="0">
              <a:latin typeface="Forte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NG-for-Word-documents--presentations--and-web-use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895600"/>
            <a:ext cx="2895600" cy="1087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800" dirty="0" smtClean="0"/>
              <a:t>Blood Banks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800" dirty="0" smtClean="0"/>
              <a:t>Eye </a:t>
            </a:r>
            <a:r>
              <a:rPr lang="en-IN" sz="2800" dirty="0" smtClean="0"/>
              <a:t>Hospitals, </a:t>
            </a:r>
            <a:r>
              <a:rPr lang="en-US" sz="2800" dirty="0" smtClean="0"/>
              <a:t>Cataract Surgeries </a:t>
            </a:r>
            <a:r>
              <a:rPr lang="en-US" sz="2800" dirty="0" smtClean="0"/>
              <a:t>and </a:t>
            </a:r>
            <a:r>
              <a:rPr lang="en-IN" sz="2800" dirty="0" smtClean="0"/>
              <a:t>Eye Banks</a:t>
            </a:r>
            <a:endParaRPr lang="en-IN" sz="2800" dirty="0" smtClean="0"/>
          </a:p>
          <a:p>
            <a:pPr marL="285750" indent="-285750">
              <a:lnSpc>
                <a:spcPct val="150000"/>
              </a:lnSpc>
              <a:buClr>
                <a:schemeClr val="tx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800" dirty="0" smtClean="0"/>
              <a:t>Dialysis Centres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800" dirty="0" smtClean="0"/>
              <a:t>Paediatric </a:t>
            </a:r>
            <a:r>
              <a:rPr lang="en-IN" sz="2800" dirty="0" smtClean="0"/>
              <a:t>Heart Surgeries 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800" dirty="0" smtClean="0"/>
              <a:t>Mobile Clinics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en-IN" sz="2800" dirty="0" smtClean="0"/>
              <a:t>Skin Banks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CURATIVE HEALTH CARE</a:t>
            </a:r>
            <a:endParaRPr lang="en-IN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4924" y="150715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dirty="0"/>
              <a:t>1. </a:t>
            </a:r>
            <a:r>
              <a:rPr lang="en-IN" sz="2400" dirty="0" smtClean="0"/>
              <a:t>Existing </a:t>
            </a:r>
            <a:r>
              <a:rPr lang="en-IN" sz="2400" dirty="0"/>
              <a:t>costs of </a:t>
            </a:r>
            <a:r>
              <a:rPr lang="en-IN" sz="2400" dirty="0" smtClean="0"/>
              <a:t>health procedures </a:t>
            </a:r>
            <a:r>
              <a:rPr lang="en-IN" sz="2400" dirty="0"/>
              <a:t>are extremely prohibitive </a:t>
            </a:r>
            <a:r>
              <a:rPr lang="en-IN" sz="2400" dirty="0" smtClean="0"/>
              <a:t>for masses</a:t>
            </a:r>
            <a:endParaRPr lang="en-IN" sz="2400" dirty="0"/>
          </a:p>
          <a:p>
            <a:r>
              <a:rPr lang="en-IN" sz="2400" dirty="0"/>
              <a:t>2. </a:t>
            </a:r>
            <a:r>
              <a:rPr lang="en-IN" sz="2400" dirty="0" smtClean="0"/>
              <a:t>Government facilities are by and large poor.</a:t>
            </a:r>
            <a:endParaRPr lang="en-IN" sz="2400" dirty="0"/>
          </a:p>
          <a:p>
            <a:r>
              <a:rPr lang="en-IN" sz="2400" dirty="0"/>
              <a:t>3. </a:t>
            </a:r>
            <a:r>
              <a:rPr lang="en-IN" sz="2400" dirty="0" smtClean="0"/>
              <a:t>Utilization </a:t>
            </a:r>
            <a:r>
              <a:rPr lang="en-IN" sz="2400" dirty="0"/>
              <a:t>of Rotary Member Management skill. </a:t>
            </a:r>
          </a:p>
          <a:p>
            <a:r>
              <a:rPr lang="en-IN" sz="2400" dirty="0" smtClean="0"/>
              <a:t>4</a:t>
            </a:r>
            <a:r>
              <a:rPr lang="en-IN" sz="2400" dirty="0"/>
              <a:t>.  </a:t>
            </a:r>
            <a:r>
              <a:rPr lang="en-IN" sz="2400" dirty="0" smtClean="0"/>
              <a:t>Create </a:t>
            </a:r>
            <a:r>
              <a:rPr lang="en-IN" sz="2400" dirty="0"/>
              <a:t>a public private partnership model.</a:t>
            </a:r>
          </a:p>
          <a:p>
            <a:r>
              <a:rPr lang="en-IN" sz="2400" dirty="0" smtClean="0"/>
              <a:t>5</a:t>
            </a:r>
            <a:r>
              <a:rPr lang="en-IN" sz="2400" dirty="0"/>
              <a:t>. </a:t>
            </a:r>
            <a:r>
              <a:rPr lang="en-IN" sz="2400" dirty="0" smtClean="0"/>
              <a:t>Objective</a:t>
            </a:r>
            <a:r>
              <a:rPr lang="en-IN" sz="2400" dirty="0"/>
              <a:t>: Benefit to the masses at large (</a:t>
            </a:r>
            <a:r>
              <a:rPr lang="en-IN" sz="2400" dirty="0" err="1"/>
              <a:t>बहुजन</a:t>
            </a:r>
            <a:r>
              <a:rPr lang="en-IN" sz="2400" dirty="0"/>
              <a:t> </a:t>
            </a:r>
            <a:r>
              <a:rPr lang="en-IN" sz="2400" dirty="0" err="1"/>
              <a:t>हिताय</a:t>
            </a:r>
            <a:r>
              <a:rPr lang="en-IN" sz="2400" dirty="0"/>
              <a:t> – </a:t>
            </a:r>
            <a:r>
              <a:rPr lang="en-IN" sz="2400" dirty="0" err="1"/>
              <a:t>बहुजन</a:t>
            </a:r>
            <a:r>
              <a:rPr lang="en-IN" sz="2400" dirty="0"/>
              <a:t> </a:t>
            </a:r>
            <a:r>
              <a:rPr lang="en-IN" sz="2400" dirty="0" err="1"/>
              <a:t>सुखाय</a:t>
            </a:r>
            <a:r>
              <a:rPr lang="en-IN" sz="2400" dirty="0" smtClean="0"/>
              <a:t>)</a:t>
            </a:r>
            <a:endParaRPr lang="en-IN" sz="24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Dr. Bal\Desktop\Rotary\HEALTH Curative\service-to-the-commun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9" y="2648191"/>
            <a:ext cx="4164596" cy="3065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39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3611" y="25389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Why Set up a Blood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 </a:t>
            </a:r>
            <a:r>
              <a:rPr lang="en-IN" sz="2400" dirty="0" smtClean="0"/>
              <a:t>WHO </a:t>
            </a:r>
            <a:r>
              <a:rPr lang="en-IN" sz="2400" dirty="0"/>
              <a:t>recommends that </a:t>
            </a:r>
            <a:r>
              <a:rPr lang="en-IN" sz="2400" b="1" dirty="0" smtClean="0">
                <a:solidFill>
                  <a:srgbClr val="FF0000"/>
                </a:solidFill>
              </a:rPr>
              <a:t>at least </a:t>
            </a:r>
            <a:r>
              <a:rPr lang="en-IN" sz="2400" b="1" dirty="0">
                <a:solidFill>
                  <a:srgbClr val="FF0000"/>
                </a:solidFill>
              </a:rPr>
              <a:t>one </a:t>
            </a:r>
            <a:r>
              <a:rPr lang="en-IN" sz="2400" b="1" dirty="0" smtClean="0">
                <a:solidFill>
                  <a:srgbClr val="FF0000"/>
                </a:solidFill>
              </a:rPr>
              <a:t>percent</a:t>
            </a:r>
            <a:r>
              <a:rPr lang="en-IN" sz="2400" dirty="0" smtClean="0"/>
              <a:t> </a:t>
            </a:r>
            <a:r>
              <a:rPr lang="en-IN" sz="2400" dirty="0"/>
              <a:t>of a country’s population </a:t>
            </a:r>
            <a:r>
              <a:rPr lang="en-IN" sz="2400" dirty="0" smtClean="0"/>
              <a:t>should </a:t>
            </a:r>
            <a:r>
              <a:rPr lang="en-IN" sz="2400" b="1" dirty="0" smtClean="0">
                <a:solidFill>
                  <a:srgbClr val="FF0000"/>
                </a:solidFill>
              </a:rPr>
              <a:t>donate blood </a:t>
            </a:r>
            <a:r>
              <a:rPr lang="en-IN" sz="2400" dirty="0" smtClean="0"/>
              <a:t>to </a:t>
            </a:r>
            <a:r>
              <a:rPr lang="en-IN" sz="2400" dirty="0"/>
              <a:t>satisfy the country’s needs</a:t>
            </a:r>
            <a:r>
              <a:rPr lang="en-IN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India </a:t>
            </a:r>
            <a:r>
              <a:rPr lang="en-IN" sz="2400" b="1" dirty="0" smtClean="0">
                <a:solidFill>
                  <a:srgbClr val="FF0000"/>
                </a:solidFill>
              </a:rPr>
              <a:t>falls </a:t>
            </a:r>
            <a:r>
              <a:rPr lang="en-IN" sz="2400" b="1" dirty="0">
                <a:solidFill>
                  <a:srgbClr val="FF0000"/>
                </a:solidFill>
              </a:rPr>
              <a:t>short of </a:t>
            </a:r>
            <a:r>
              <a:rPr lang="en-IN" sz="2400" b="1" dirty="0" smtClean="0">
                <a:solidFill>
                  <a:srgbClr val="FF0000"/>
                </a:solidFill>
              </a:rPr>
              <a:t>19 Lakh </a:t>
            </a:r>
            <a:r>
              <a:rPr lang="en-IN" sz="2400" b="1" dirty="0">
                <a:solidFill>
                  <a:srgbClr val="FF0000"/>
                </a:solidFill>
              </a:rPr>
              <a:t>units of </a:t>
            </a:r>
            <a:r>
              <a:rPr lang="en-IN" sz="2400" b="1" dirty="0" smtClean="0">
                <a:solidFill>
                  <a:srgbClr val="FF0000"/>
                </a:solidFill>
              </a:rPr>
              <a:t>blood annually</a:t>
            </a:r>
            <a:endParaRPr lang="en-I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2800 Blood Banks in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Dr. Bal\Desktop\Rotary\HEALTH Curative\rotary-blood-bank-vanuvampet-chenn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8256"/>
            <a:ext cx="4055222" cy="3515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. Bal\Desktop\Rotary\HEALTH Curative\Blood donation facts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75" y="762000"/>
            <a:ext cx="4131525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8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1600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Setting up a new Blood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Min area: 150 sq. </a:t>
            </a:r>
            <a:r>
              <a:rPr lang="en-US" sz="2400" dirty="0" err="1" smtClean="0">
                <a:solidFill>
                  <a:prstClr val="black"/>
                </a:solidFill>
              </a:rPr>
              <a:t>mts.</a:t>
            </a:r>
            <a:r>
              <a:rPr lang="en-US" sz="2400" dirty="0" smtClean="0">
                <a:solidFill>
                  <a:prstClr val="black"/>
                </a:solidFill>
              </a:rPr>
              <a:t>; </a:t>
            </a:r>
            <a:r>
              <a:rPr lang="en-US" sz="2400" b="1" dirty="0" smtClean="0">
                <a:solidFill>
                  <a:prstClr val="black"/>
                </a:solidFill>
              </a:rPr>
              <a:t>preferred however is 250 sq. </a:t>
            </a:r>
            <a:r>
              <a:rPr lang="en-US" sz="2400" b="1" dirty="0" err="1" smtClean="0">
                <a:solidFill>
                  <a:prstClr val="black"/>
                </a:solidFill>
              </a:rPr>
              <a:t>mts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Major </a:t>
            </a:r>
            <a:r>
              <a:rPr lang="en-US" sz="2400" b="1" dirty="0" err="1" smtClean="0">
                <a:solidFill>
                  <a:srgbClr val="FF0000"/>
                </a:solidFill>
              </a:rPr>
              <a:t>Equipments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</a:rPr>
              <a:t> Cost – </a:t>
            </a:r>
            <a:r>
              <a:rPr lang="en-US" sz="2400" b="1" dirty="0" err="1" smtClean="0">
                <a:solidFill>
                  <a:srgbClr val="FF0000"/>
                </a:solidFill>
              </a:rPr>
              <a:t>Rs</a:t>
            </a:r>
            <a:r>
              <a:rPr lang="en-US" sz="2400" b="1" dirty="0" smtClean="0">
                <a:solidFill>
                  <a:srgbClr val="FF0000"/>
                </a:solidFill>
              </a:rPr>
              <a:t>. 1.25 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Staff: 15-20 </a:t>
            </a:r>
            <a:r>
              <a:rPr lang="en-US" sz="2400" dirty="0" err="1" smtClean="0">
                <a:solidFill>
                  <a:prstClr val="black"/>
                </a:solidFill>
              </a:rPr>
              <a:t>personnels</a:t>
            </a:r>
            <a:r>
              <a:rPr lang="en-US" sz="2400" dirty="0" smtClean="0">
                <a:solidFill>
                  <a:prstClr val="black"/>
                </a:solidFill>
              </a:rPr>
              <a:t> for a 24x7 Blood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Ref.: The Drugs &amp; Cosmetics Act, 1940</a:t>
            </a:r>
            <a:endParaRPr lang="en-IN" sz="2400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Dr. Bal\Desktop\Rotary\HEALTH Curative\rotary-blood-bank-sector-10-gurgaon-blood-banks-ka7zpzag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1" y="1524000"/>
            <a:ext cx="4003459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99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9981" y="2304871"/>
            <a:ext cx="4837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Common Eye Surgeries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Cataract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Glaucoma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Diabetic Retinopathy Surgery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0070C0"/>
                </a:solidFill>
              </a:rPr>
              <a:t>Eye Hospitals/ Eye Surgeries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29981" y="4286071"/>
            <a:ext cx="4837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Cost of setting up Eye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About </a:t>
            </a:r>
            <a:r>
              <a:rPr lang="en-US" sz="2400" b="1" dirty="0" err="1" smtClean="0">
                <a:solidFill>
                  <a:srgbClr val="FF0000"/>
                </a:solidFill>
              </a:rPr>
              <a:t>Rs</a:t>
            </a:r>
            <a:r>
              <a:rPr lang="en-US" sz="2400" b="1" dirty="0" smtClean="0">
                <a:solidFill>
                  <a:srgbClr val="FF0000"/>
                </a:solidFill>
              </a:rPr>
              <a:t>. 60 Lakhs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with  modern equipments 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r. Bal\Desktop\Rotary\HEALTH Curative\Eye surger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352800" cy="4280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71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54044" y="1600200"/>
            <a:ext cx="48375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</a:t>
            </a:r>
            <a:r>
              <a:rPr lang="en-IN" sz="2400" dirty="0" smtClean="0"/>
              <a:t>he </a:t>
            </a:r>
            <a:r>
              <a:rPr lang="en-IN" sz="2400" b="1" dirty="0"/>
              <a:t>most significant cause </a:t>
            </a:r>
            <a:r>
              <a:rPr lang="en-IN" sz="2400" dirty="0"/>
              <a:t>of bilateral blindness in India </a:t>
            </a:r>
            <a:endParaRPr lang="en-I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R</a:t>
            </a:r>
            <a:r>
              <a:rPr lang="en-IN" sz="2400" dirty="0" smtClean="0"/>
              <a:t>esponsible </a:t>
            </a:r>
            <a:r>
              <a:rPr lang="en-IN" sz="2400" dirty="0"/>
              <a:t>for </a:t>
            </a:r>
            <a:r>
              <a:rPr lang="en-IN" sz="2400" b="1" dirty="0"/>
              <a:t>50-80% of the bilaterally </a:t>
            </a:r>
            <a:r>
              <a:rPr lang="en-IN" sz="2400" b="1" dirty="0" smtClean="0"/>
              <a:t>blind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India is a signatory to the World Health Organization resolution on </a:t>
            </a:r>
            <a:r>
              <a:rPr lang="en-IN" sz="2400" b="1" dirty="0">
                <a:solidFill>
                  <a:srgbClr val="FF0000"/>
                </a:solidFill>
              </a:rPr>
              <a:t>Vision 2020: The right to </a:t>
            </a:r>
            <a:r>
              <a:rPr lang="en-IN" sz="2400" b="1" dirty="0" smtClean="0">
                <a:solidFill>
                  <a:srgbClr val="FF0000"/>
                </a:solidFill>
              </a:rPr>
              <a:t>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12 Million blind in India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7422" y="9906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</a:rPr>
              <a:t>CATARACT</a:t>
            </a:r>
          </a:p>
        </p:txBody>
      </p:sp>
      <p:pic>
        <p:nvPicPr>
          <p:cNvPr id="1026" name="Picture 2" descr="C:\Users\Dr. Bal\Desktop\Rotary\HEALTH Curative\Projects Supporting Documents for ZCs\causes of blindness In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7" y="914400"/>
            <a:ext cx="3951920" cy="2967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12" name="Picture 2" descr="D:\personal\Downloads\IMG-20191208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869962" cy="2152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66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54044" y="1371600"/>
            <a:ext cx="48375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EYE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4th of the world’s blind in India </a:t>
            </a:r>
            <a:r>
              <a:rPr lang="en-IN" sz="2400" dirty="0" smtClean="0"/>
              <a:t>- 27 </a:t>
            </a:r>
            <a:r>
              <a:rPr lang="en-IN" sz="2400" dirty="0"/>
              <a:t>million </a:t>
            </a:r>
            <a:endParaRPr lang="en-I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Requirement of our country We need one million eyes per annum then only we can meet our </a:t>
            </a:r>
            <a:r>
              <a:rPr lang="en-IN" sz="2400" dirty="0" smtClean="0"/>
              <a:t>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270,000 </a:t>
            </a:r>
            <a:r>
              <a:rPr lang="en-IN" sz="2400" dirty="0"/>
              <a:t>donor eyes are required to perform 100 000 corneal transplants per year in India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4335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</a:rPr>
              <a:t>EYE BANK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4044" y="5569803"/>
            <a:ext cx="4837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Cost of setting up Eye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About </a:t>
            </a:r>
            <a:r>
              <a:rPr lang="en-US" sz="2400" b="1" dirty="0" err="1" smtClean="0">
                <a:solidFill>
                  <a:srgbClr val="FF0000"/>
                </a:solidFill>
              </a:rPr>
              <a:t>Rs</a:t>
            </a:r>
            <a:r>
              <a:rPr lang="en-US" sz="2400" b="1" dirty="0" smtClean="0">
                <a:solidFill>
                  <a:srgbClr val="FF0000"/>
                </a:solidFill>
              </a:rPr>
              <a:t>. 80 Lakhs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r. Bal\Downloads\IMG_373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917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24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25801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Dialysis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The </a:t>
            </a:r>
            <a:r>
              <a:rPr lang="en-IN" sz="2400" dirty="0"/>
              <a:t>number of patients undergoing dialysis in India is </a:t>
            </a:r>
            <a:r>
              <a:rPr lang="en-IN" sz="2400" dirty="0" smtClean="0"/>
              <a:t>increasing </a:t>
            </a:r>
            <a:r>
              <a:rPr lang="en-IN" sz="2400" dirty="0"/>
              <a:t>by 10-15 per cent every </a:t>
            </a:r>
            <a:r>
              <a:rPr lang="en-IN" sz="2400" dirty="0" smtClean="0"/>
              <a:t>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India's demand for dialysis is growing at a rate of 31 percent</a:t>
            </a:r>
            <a:endParaRPr lang="en-IN" sz="24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Dr. Bal\Desktop\Rotary\HEALTH Curative\Rotary Dialysis center Bangalore Peen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191000" cy="2800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838200"/>
          </a:xfrm>
        </p:spPr>
        <p:txBody>
          <a:bodyPr/>
          <a:lstStyle/>
          <a:p>
            <a:r>
              <a:rPr lang="en-US" sz="3200" dirty="0"/>
              <a:t>Health </a:t>
            </a:r>
            <a:r>
              <a:rPr lang="en-US" sz="3200" dirty="0" smtClean="0"/>
              <a:t>Curative: </a:t>
            </a:r>
            <a:r>
              <a:rPr lang="en-US" sz="3200" dirty="0"/>
              <a:t>Scope of Work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42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780</TotalTime>
  <Words>596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HEALTH </vt:lpstr>
      <vt:lpstr>CURATIVE HEALTH CARE</vt:lpstr>
      <vt:lpstr>Health Curative: Scope of Work</vt:lpstr>
      <vt:lpstr>Health Curative: Scope of Work</vt:lpstr>
      <vt:lpstr>Health Curative: Scope of Work</vt:lpstr>
      <vt:lpstr>Health Curative: Scope of Work</vt:lpstr>
      <vt:lpstr>Health Curative: Scope of Work</vt:lpstr>
      <vt:lpstr>Health Curative: Scope of Work</vt:lpstr>
      <vt:lpstr>Health Curative: Scope of Work</vt:lpstr>
      <vt:lpstr>Health Curative: Scope of Work</vt:lpstr>
      <vt:lpstr>Health Curative: Scope of Work</vt:lpstr>
      <vt:lpstr>Health Curative: Scope of Work</vt:lpstr>
      <vt:lpstr>Health Curative: Scope of Work</vt:lpstr>
      <vt:lpstr>Health Curative: Scope of Work</vt:lpstr>
      <vt:lpstr>Health Curative: Scope of Work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Aapga Singh</dc:creator>
  <cp:lastModifiedBy>HP</cp:lastModifiedBy>
  <cp:revision>103</cp:revision>
  <dcterms:created xsi:type="dcterms:W3CDTF">2006-08-16T00:00:00Z</dcterms:created>
  <dcterms:modified xsi:type="dcterms:W3CDTF">2021-03-13T12:43:42Z</dcterms:modified>
</cp:coreProperties>
</file>