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36"/>
  </p:notesMasterIdLst>
  <p:handoutMasterIdLst>
    <p:handoutMasterId r:id="rId37"/>
  </p:handoutMasterIdLst>
  <p:sldIdLst>
    <p:sldId id="330" r:id="rId2"/>
    <p:sldId id="375" r:id="rId3"/>
    <p:sldId id="367" r:id="rId4"/>
    <p:sldId id="369" r:id="rId5"/>
    <p:sldId id="368" r:id="rId6"/>
    <p:sldId id="379" r:id="rId7"/>
    <p:sldId id="275" r:id="rId8"/>
    <p:sldId id="325" r:id="rId9"/>
    <p:sldId id="286" r:id="rId10"/>
    <p:sldId id="296" r:id="rId11"/>
    <p:sldId id="297" r:id="rId12"/>
    <p:sldId id="322" r:id="rId13"/>
    <p:sldId id="323" r:id="rId14"/>
    <p:sldId id="263" r:id="rId15"/>
    <p:sldId id="338" r:id="rId16"/>
    <p:sldId id="272" r:id="rId17"/>
    <p:sldId id="273" r:id="rId18"/>
    <p:sldId id="345" r:id="rId19"/>
    <p:sldId id="266" r:id="rId20"/>
    <p:sldId id="339" r:id="rId21"/>
    <p:sldId id="317" r:id="rId22"/>
    <p:sldId id="267" r:id="rId23"/>
    <p:sldId id="342" r:id="rId24"/>
    <p:sldId id="343" r:id="rId25"/>
    <p:sldId id="344" r:id="rId26"/>
    <p:sldId id="346" r:id="rId27"/>
    <p:sldId id="372" r:id="rId28"/>
    <p:sldId id="373" r:id="rId29"/>
    <p:sldId id="374" r:id="rId30"/>
    <p:sldId id="376" r:id="rId31"/>
    <p:sldId id="377" r:id="rId32"/>
    <p:sldId id="378" r:id="rId33"/>
    <p:sldId id="380" r:id="rId34"/>
    <p:sldId id="3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76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6"/>
    <p:restoredTop sz="94604"/>
  </p:normalViewPr>
  <p:slideViewPr>
    <p:cSldViewPr>
      <p:cViewPr>
        <p:scale>
          <a:sx n="60" d="100"/>
          <a:sy n="60" d="100"/>
        </p:scale>
        <p:origin x="-175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FA1DF-046F-4FA8-AECC-4DFF4C7A4EE1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C6FB9-EC46-4A96-98C1-C01BAB65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742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959BE-8D61-4F55-92B9-526925634F99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D5BA-7155-4CF5-968E-B0343E0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2024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49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3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6" name="Google Shape;5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6062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4A6D-5B18-4148-A0FC-1E1E1283A8DD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0677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B823-FC5D-4E1C-9A64-D5B3F43DC455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96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7DE8-AF71-4DEF-A8C9-0E1A5CE9B8E3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43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0484-FB85-488D-81A8-43AFCAA9E0E9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70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25EFB-E458-46BF-A21D-9A156178DAF9}" type="datetime1">
              <a:rPr lang="en-US" smtClean="0"/>
              <a:pPr>
                <a:defRPr/>
              </a:pPr>
              <a:t>3/13/2021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9A19-835D-4C1A-A598-69191E45D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51845713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515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29E-9471-4404-85D2-87DFAECAE2DB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3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95D3-04D6-4B73-8DF6-D6220AC6F299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12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17D3-7767-4DC0-8C97-B5F873FEC8CA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9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12191-9497-4F4A-ADA0-B001FE2986A5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82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F4195-CC6A-422D-B77D-3B6AD863EED0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5B20-CCB5-4C34-8846-CC3CBEC8830C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14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CD6E-EA87-4EAC-B0BF-92BADD746D3B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5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60E6-6E68-4A8A-B274-4E177A6C446A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6354-DCEB-409B-962F-94D548898402}" type="datetime1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932D-92F7-4A4F-8A38-AAE93F0E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6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0" r:id="rId12"/>
    <p:sldLayoutId id="2147483891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2.png"/><Relationship Id="rId4" Type="http://schemas.openxmlformats.org/officeDocument/2006/relationships/image" Target="../media/image9.jpe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8200" y="2590800"/>
            <a:ext cx="7315200" cy="2438400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Preventive    Health</a:t>
            </a:r>
          </a:p>
          <a:p>
            <a:pPr marL="36576" indent="0" algn="ctr">
              <a:buNone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ctr"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PROJECT POSITIVE HEALTH </a:t>
            </a:r>
          </a:p>
          <a:p>
            <a:pPr marL="36576" indent="0" algn="ctr">
              <a:buNone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ctr">
              <a:buNone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  <a:latin typeface="Century Gothic" panose="020B0502020202020204" pitchFamily="34" charset="0"/>
              </a:rPr>
              <a:t>STOP NCD  PROJECT</a:t>
            </a:r>
          </a:p>
          <a:p>
            <a:pPr marL="36576" indent="0" algn="r">
              <a:buNone/>
            </a:pPr>
            <a:endParaRPr lang="en-US" sz="2800" b="1" dirty="0">
              <a:solidFill>
                <a:schemeClr val="tx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marL="36576" indent="0" algn="ctr">
              <a:buNone/>
            </a:pP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5105400"/>
            <a:ext cx="7924800" cy="914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LAKSHYA		MARCH 14, 2021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9256" y="0"/>
            <a:ext cx="112474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475656" cy="11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685800"/>
            <a:ext cx="597083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5693279"/>
              </p:ext>
            </p:extLst>
          </p:nvPr>
        </p:nvGraphicFramePr>
        <p:xfrm>
          <a:off x="2275" y="0"/>
          <a:ext cx="9144000" cy="6858000"/>
        </p:xfrm>
        <a:graphic>
          <a:graphicData uri="http://schemas.openxmlformats.org/presentationml/2006/ole">
            <p:oleObj spid="_x0000_s1101" name="Slide" r:id="rId3" imgW="3294393" imgH="2468873" progId="PowerPoint.Slide.8">
              <p:embed/>
            </p:oleObj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6903" y="5867400"/>
            <a:ext cx="4077097" cy="832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12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SC004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24200" y="1148687"/>
            <a:ext cx="2914650" cy="2585113"/>
          </a:xfrm>
          <a:noFill/>
        </p:spPr>
      </p:pic>
      <p:pic>
        <p:nvPicPr>
          <p:cNvPr id="18438" name="Picture 6" descr="381878558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00050" y="1143000"/>
            <a:ext cx="2590800" cy="2590800"/>
          </a:xfrm>
          <a:noFill/>
        </p:spPr>
      </p:pic>
      <p:pic>
        <p:nvPicPr>
          <p:cNvPr id="18440" name="Picture 8" descr="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04"/>
          <a:stretch/>
        </p:blipFill>
        <p:spPr bwMode="auto">
          <a:xfrm>
            <a:off x="990600" y="3817443"/>
            <a:ext cx="2598642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150" y="572869"/>
            <a:ext cx="817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IT REQUIRES YEARS OF PREPARATION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536" y="3817444"/>
            <a:ext cx="3186764" cy="2112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48" b="10340"/>
          <a:stretch/>
        </p:blipFill>
        <p:spPr>
          <a:xfrm>
            <a:off x="6172200" y="1143001"/>
            <a:ext cx="2174991" cy="259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924431"/>
            <a:ext cx="4572002" cy="933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144736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48" y="149700"/>
            <a:ext cx="5772150" cy="10064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The food we eat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252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verage Indian consumes per day</a:t>
            </a: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3 teaspoons of salt</a:t>
            </a:r>
          </a:p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15-20 tsp sugar &amp; sugary food</a:t>
            </a:r>
          </a:p>
          <a:p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10 tsp of oil or oily food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0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“WHO” recommends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69258"/>
            <a:ext cx="8305800" cy="36877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1 teaspoon of salt or salty food per day.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5 teaspoons of sugar &amp; sugary food per day.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</a:rPr>
              <a:t>3 teaspoons of oil or oily food per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98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8003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Why NCDs?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05750" cy="23653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DM, HTN &amp; CKD are silent killers &amp; hence the importance </a:t>
            </a:r>
            <a:r>
              <a:rPr lang="en-US" sz="2400" dirty="0" smtClean="0">
                <a:latin typeface="Century Gothic" panose="020B0502020202020204" pitchFamily="34" charset="0"/>
              </a:rPr>
              <a:t>of regular </a:t>
            </a:r>
            <a:r>
              <a:rPr lang="en-US" sz="2400" dirty="0">
                <a:latin typeface="Century Gothic" panose="020B0502020202020204" pitchFamily="34" charset="0"/>
              </a:rPr>
              <a:t>routine health check up.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Prevention and Early detection is the only affordable option to control the epidemic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71450" y="1600200"/>
            <a:ext cx="7886700" cy="48799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Know Your Numbers camps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Century Gothic" panose="020B0502020202020204" pitchFamily="34" charset="0"/>
              </a:rPr>
              <a:t>Ek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Chumacch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Kum</a:t>
            </a:r>
            <a:r>
              <a:rPr lang="en-US" sz="2400" dirty="0">
                <a:latin typeface="Century Gothic" panose="020B0502020202020204" pitchFamily="34" charset="0"/>
              </a:rPr>
              <a:t>, Char </a:t>
            </a:r>
            <a:r>
              <a:rPr lang="en-US" sz="2400" dirty="0" err="1">
                <a:latin typeface="Century Gothic" panose="020B0502020202020204" pitchFamily="34" charset="0"/>
              </a:rPr>
              <a:t>Kadam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Aage</a:t>
            </a:r>
            <a:r>
              <a:rPr lang="en-US" sz="2400" dirty="0">
                <a:latin typeface="Century Gothic" panose="020B0502020202020204" pitchFamily="34" charset="0"/>
              </a:rPr>
              <a:t> campaign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One Spoon Less of SOS, 4 Steps Forward campaign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Seminars/ Rallies/ Street Plays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 School Awareness </a:t>
            </a:r>
            <a:r>
              <a:rPr lang="en-US" sz="2400" dirty="0" smtClean="0">
                <a:latin typeface="Century Gothic" panose="020B0502020202020204" pitchFamily="34" charset="0"/>
              </a:rPr>
              <a:t>Program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0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93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“Know your numbers” </a:t>
            </a:r>
            <a:b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check up camp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886700" cy="3429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Rotary can set up various camps in either housing societies, corporate offices, schools or colleges, temples, mosques.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Mobile vans / mobile clinics can be used for these camps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Collect Data in Rotary India </a:t>
            </a:r>
            <a:r>
              <a:rPr lang="en-US" sz="2400" dirty="0" smtClean="0">
                <a:latin typeface="Century Gothic" panose="020B0502020202020204" pitchFamily="34" charset="0"/>
              </a:rPr>
              <a:t> PPH App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8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7463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 Numbers – Height, Weight, Blood Pressure and Blood Sugar.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 Give a pamphlet / brochure  explaining good lifestyle measures, healthy dietary advise. Information about diabetes, BP, obesity, heart disease etc.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“Know your numbers” </a:t>
            </a:r>
            <a:b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check up camp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7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610350" cy="8557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Pan-India Camps – PPH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276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29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Sept – World Heart Day or </a:t>
            </a:r>
            <a:r>
              <a:rPr lang="en-US" sz="2400" dirty="0" smtClean="0">
                <a:latin typeface="Century Gothic" panose="020B0502020202020204" pitchFamily="34" charset="0"/>
              </a:rPr>
              <a:t>26</a:t>
            </a:r>
            <a:r>
              <a:rPr lang="en-US" sz="24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Sept Sunday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14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Nov – World Diabetes </a:t>
            </a:r>
            <a:r>
              <a:rPr lang="en-US" sz="2400" dirty="0" smtClean="0">
                <a:latin typeface="Century Gothic" panose="020B0502020202020204" pitchFamily="34" charset="0"/>
              </a:rPr>
              <a:t>Day, Sunday</a:t>
            </a:r>
            <a:endParaRPr lang="en-US" sz="2400" dirty="0">
              <a:latin typeface="Century Gothic" panose="020B0502020202020204" pitchFamily="34" charset="0"/>
            </a:endParaRP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23</a:t>
            </a:r>
            <a:r>
              <a:rPr lang="en-US" sz="2400" baseline="30000" dirty="0">
                <a:latin typeface="Century Gothic" panose="020B0502020202020204" pitchFamily="34" charset="0"/>
              </a:rPr>
              <a:t>rd</a:t>
            </a:r>
            <a:r>
              <a:rPr lang="en-US" sz="2400" dirty="0">
                <a:latin typeface="Century Gothic" panose="020B0502020202020204" pitchFamily="34" charset="0"/>
              </a:rPr>
              <a:t> Feb – Rotary’s Birthday or </a:t>
            </a:r>
            <a:r>
              <a:rPr lang="en-US" sz="2400" dirty="0" smtClean="0">
                <a:latin typeface="Century Gothic" panose="020B0502020202020204" pitchFamily="34" charset="0"/>
              </a:rPr>
              <a:t>20</a:t>
            </a:r>
            <a:r>
              <a:rPr lang="en-US" sz="24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Feb. Sunday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7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April – World Health Day </a:t>
            </a:r>
            <a:r>
              <a:rPr lang="en-US" sz="2400">
                <a:latin typeface="Century Gothic" panose="020B0502020202020204" pitchFamily="34" charset="0"/>
              </a:rPr>
              <a:t>or </a:t>
            </a:r>
            <a:r>
              <a:rPr lang="en-US" sz="2400" smtClean="0">
                <a:latin typeface="Century Gothic" panose="020B0502020202020204" pitchFamily="34" charset="0"/>
              </a:rPr>
              <a:t>10</a:t>
            </a:r>
            <a:r>
              <a:rPr lang="en-US" sz="2400" baseline="30000" smtClean="0">
                <a:latin typeface="Century Gothic" panose="020B0502020202020204" pitchFamily="34" charset="0"/>
              </a:rPr>
              <a:t>th</a:t>
            </a:r>
            <a:r>
              <a:rPr lang="en-US" sz="2400" smtClean="0">
                <a:latin typeface="Century Gothic" panose="020B0502020202020204" pitchFamily="34" charset="0"/>
              </a:rPr>
              <a:t> </a:t>
            </a:r>
            <a:r>
              <a:rPr lang="en-US" sz="2400" dirty="0">
                <a:latin typeface="Century Gothic" panose="020B0502020202020204" pitchFamily="34" charset="0"/>
              </a:rPr>
              <a:t>April Sunday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741" y="5924431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27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54417"/>
            <a:ext cx="5238750" cy="7842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Spreading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53486"/>
            <a:ext cx="7886700" cy="459011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Seminars – Rotary/ non-Rotary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Walkathon / Rallies / Street Plays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Put a Standee or a poster in your office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Distribute Pamphlets, brochures to the public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TV and radio messages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Rotary to launch social media campaign, each one of you can upload &amp; share your </a:t>
            </a:r>
            <a:r>
              <a:rPr lang="en-US" sz="2400" dirty="0" err="1">
                <a:latin typeface="Century Gothic" panose="020B0502020202020204" pitchFamily="34" charset="0"/>
              </a:rPr>
              <a:t>selfies</a:t>
            </a:r>
            <a:r>
              <a:rPr lang="en-US" sz="2400" dirty="0">
                <a:latin typeface="Century Gothic" panose="020B0502020202020204" pitchFamily="34" charset="0"/>
              </a:rPr>
              <a:t> of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EK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CHAMMACH KUM or KNOW YOUR NUMBERS </a:t>
            </a:r>
            <a:r>
              <a:rPr lang="en-US" sz="2400" dirty="0">
                <a:latin typeface="Century Gothic" panose="020B0502020202020204" pitchFamily="34" charset="0"/>
              </a:rPr>
              <a:t>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438" y="6058631"/>
            <a:ext cx="3914777" cy="799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Preventive Health: Areas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1" u="sng" dirty="0">
                <a:latin typeface="Century Gothic" panose="020B0502020202020204" pitchFamily="34" charset="0"/>
              </a:rPr>
              <a:t>Project Positive Health – PPH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</a:rPr>
              <a:t>School Awareness Program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</a:rPr>
              <a:t>Health Camps / Rotary Family Health Days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</a:rPr>
              <a:t>Cervical Cancer </a:t>
            </a:r>
            <a:r>
              <a:rPr lang="en-US" dirty="0" smtClean="0">
                <a:latin typeface="Century Gothic" panose="020B0502020202020204" pitchFamily="34" charset="0"/>
              </a:rPr>
              <a:t>Vaccination </a:t>
            </a:r>
            <a:r>
              <a:rPr lang="en-US" dirty="0">
                <a:latin typeface="Century Gothic" panose="020B0502020202020204" pitchFamily="34" charset="0"/>
              </a:rPr>
              <a:t>/ Rubella </a:t>
            </a:r>
            <a:r>
              <a:rPr lang="en-US" dirty="0" smtClean="0">
                <a:latin typeface="Century Gothic" panose="020B0502020202020204" pitchFamily="34" charset="0"/>
              </a:rPr>
              <a:t>/ Hepatitis </a:t>
            </a:r>
            <a:r>
              <a:rPr lang="en-US" dirty="0">
                <a:latin typeface="Century Gothic" panose="020B0502020202020204" pitchFamily="34" charset="0"/>
              </a:rPr>
              <a:t>B </a:t>
            </a:r>
            <a:r>
              <a:rPr lang="en-US" dirty="0" smtClean="0">
                <a:latin typeface="Century Gothic" panose="020B0502020202020204" pitchFamily="34" charset="0"/>
              </a:rPr>
              <a:t>Vaccination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TB Prevention and Elimination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778567"/>
            <a:ext cx="4572002" cy="93356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52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598" y="5791200"/>
            <a:ext cx="4572002" cy="933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6582"/>
            <a:ext cx="8534400" cy="568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25439" y="3733800"/>
            <a:ext cx="8093122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Pledged to join the </a:t>
            </a:r>
            <a:r>
              <a:rPr lang="en-IN" sz="3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Ek</a:t>
            </a:r>
            <a:r>
              <a:rPr lang="en-IN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Chammach Kam Campaign</a:t>
            </a:r>
          </a:p>
          <a:p>
            <a:pPr algn="ctr"/>
            <a:r>
              <a:rPr lang="en-IN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HAVE YOU?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74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andhi ban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4" y="304800"/>
            <a:ext cx="8954297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75033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Don’t look at salt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743508"/>
            <a:ext cx="259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Don’t even hear about sweets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73668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Don’t even talk of oily junk food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3200400" y="810693"/>
            <a:ext cx="0" cy="770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91199" y="810693"/>
            <a:ext cx="0" cy="7706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1600" y="791276"/>
            <a:ext cx="0" cy="7900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58200" y="791276"/>
            <a:ext cx="0" cy="776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71600" y="791276"/>
            <a:ext cx="708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600" y="1567681"/>
            <a:ext cx="7086600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25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3" y="216697"/>
            <a:ext cx="88392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Rotary’s Advocacy role with the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Making Food labeling compulsory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Salt &amp; sugar tax( Punish or Reward)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To support wellness initiatives of Governments &amp; other NGOs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Rotary can come out with a booklet on NCDs for public awareness.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Preventing advertisement of junk food to school children.</a:t>
            </a:r>
          </a:p>
          <a:p>
            <a:pPr marL="0" indent="0">
              <a:lnSpc>
                <a:spcPct val="1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 Convincing the hotel industry &amp; food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entury Gothic" panose="020B0502020202020204" pitchFamily="34" charset="0"/>
              </a:rPr>
              <a:t>    manufacturers to make healthy food options.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C:\Users\Dr. Bharat S Pandya\Desktop\IMG-20190928-WA0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52" r="13635" b="35888"/>
          <a:stretch/>
        </p:blipFill>
        <p:spPr>
          <a:xfrm>
            <a:off x="304800" y="225188"/>
            <a:ext cx="3581400" cy="322428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3" descr="C:\Users\Dr. Bharat S Pandya\Desktop\IMG-20190929-WA00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18" b="25000"/>
          <a:stretch/>
        </p:blipFill>
        <p:spPr bwMode="auto">
          <a:xfrm>
            <a:off x="4114800" y="253620"/>
            <a:ext cx="5029200" cy="319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Dr. Bharat S Pandya\Desktop\IMG-20190929-WA00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529" t="40965" r="336" b="6346"/>
          <a:stretch/>
        </p:blipFill>
        <p:spPr>
          <a:xfrm>
            <a:off x="5283994" y="3540788"/>
            <a:ext cx="3279595" cy="31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Dr. Bharat S Pandya\Desktop\IMG-20190929-WA0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606" y="3570358"/>
            <a:ext cx="2338388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Dr. Bharat S Pandya\Desktop\IMG-20190928-WA02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72" y="3570358"/>
            <a:ext cx="20193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0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C:\Users\Dr. Bharat S Pandya\Desktop\IMG-20190929-WA00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40"/>
          <a:stretch/>
        </p:blipFill>
        <p:spPr>
          <a:xfrm>
            <a:off x="83805" y="80482"/>
            <a:ext cx="4848225" cy="29831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3" descr="C:\Users\Dr. Bharat S Pandya\Desktop\IMG-20190929-WA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30"/>
          <a:stretch/>
        </p:blipFill>
        <p:spPr bwMode="auto">
          <a:xfrm>
            <a:off x="83805" y="3100067"/>
            <a:ext cx="48482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C:\Users\Dr. Bharat S Pandya\Desktop\IMG-20190929-WA0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5494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5791200"/>
            <a:ext cx="4086225" cy="834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39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C:\Users\Dr. Bharat S Pandya\Desktop\Rotary's Project Positive Health -Stop NCD Project\KARAIKUDI\DSC_0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8124" y="42319"/>
            <a:ext cx="4344160" cy="28844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3" descr="C:\Users\Dr. Bharat S Pandya\Desktop\Rotary's Project Positive Health -Stop NCD Project\TINNEVELLY\20190929_0804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34"/>
          <a:stretch/>
        </p:blipFill>
        <p:spPr bwMode="auto">
          <a:xfrm>
            <a:off x="4628283" y="42319"/>
            <a:ext cx="4348532" cy="291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C:\Users\Dr. Bharat S Pandya\Desktop\IMG-20191011-WA00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2" y="3157123"/>
            <a:ext cx="4431622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C:\Users\Dr. Bharat S Pandya\Desktop\IMG-20191011-WA005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0"/>
          <a:stretch/>
        </p:blipFill>
        <p:spPr bwMode="auto">
          <a:xfrm>
            <a:off x="4628283" y="3157123"/>
            <a:ext cx="4316687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62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48" y="152400"/>
            <a:ext cx="302895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Indian Medical Association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Association of Physicians of India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Apollo Hospitals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Century Gothic" panose="020B0502020202020204" pitchFamily="34" charset="0"/>
              </a:rPr>
              <a:t>Arogya</a:t>
            </a:r>
            <a:r>
              <a:rPr lang="en-US" sz="2400" dirty="0">
                <a:latin typeface="Century Gothic" panose="020B0502020202020204" pitchFamily="34" charset="0"/>
              </a:rPr>
              <a:t> World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Century Gothic" panose="020B0502020202020204" pitchFamily="34" charset="0"/>
              </a:rPr>
              <a:t>Thyrocare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72293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43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/>
          <p:nvPr/>
        </p:nvSpPr>
        <p:spPr>
          <a:xfrm>
            <a:off x="198087" y="2214533"/>
            <a:ext cx="4307681" cy="82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  </a:t>
            </a:r>
            <a:endParaRPr>
              <a:latin typeface="Century Gothic" panose="020B0502020202020204" pitchFamily="34" charset="0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184738"/>
            <a:ext cx="2133600" cy="67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8"/>
          <p:cNvPicPr preferRelativeResize="0"/>
          <p:nvPr/>
        </p:nvPicPr>
        <p:blipFill rotWithShape="1">
          <a:blip r:embed="rId4" cstate="print">
            <a:alphaModFix/>
          </a:blip>
          <a:srcRect r="3337"/>
          <a:stretch/>
        </p:blipFill>
        <p:spPr>
          <a:xfrm>
            <a:off x="4822122" y="2046620"/>
            <a:ext cx="4245678" cy="433569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18"/>
          <p:cNvSpPr txBox="1"/>
          <p:nvPr/>
        </p:nvSpPr>
        <p:spPr>
          <a:xfrm>
            <a:off x="243778" y="5853713"/>
            <a:ext cx="3652041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723" y="1395398"/>
            <a:ext cx="9089550" cy="457289"/>
          </a:xfrm>
          <a:prstGeom prst="rect">
            <a:avLst/>
          </a:prstGeom>
          <a:solidFill>
            <a:srgbClr val="D17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-123568" y="1440466"/>
            <a:ext cx="9103933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	</a:t>
            </a: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Innovative and Engaging Activity Based Behavior Change Model</a:t>
            </a:r>
            <a:endParaRPr sz="1600" b="1" dirty="0">
              <a:solidFill>
                <a:schemeClr val="l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38758" y="2025717"/>
            <a:ext cx="4695460" cy="444223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65430" y="2626963"/>
            <a:ext cx="4695460" cy="444223"/>
          </a:xfrm>
          <a:prstGeom prst="rect">
            <a:avLst/>
          </a:prstGeom>
          <a:solidFill>
            <a:srgbClr val="D17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63952" y="3214934"/>
            <a:ext cx="4695460" cy="444223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8"/>
          <p:cNvSpPr/>
          <p:nvPr/>
        </p:nvSpPr>
        <p:spPr>
          <a:xfrm>
            <a:off x="63952" y="3795336"/>
            <a:ext cx="4695460" cy="444223"/>
          </a:xfrm>
          <a:prstGeom prst="rect">
            <a:avLst/>
          </a:prstGeom>
          <a:solidFill>
            <a:srgbClr val="D17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8"/>
          <p:cNvSpPr/>
          <p:nvPr/>
        </p:nvSpPr>
        <p:spPr>
          <a:xfrm>
            <a:off x="26196" y="5175367"/>
            <a:ext cx="4745848" cy="1145259"/>
          </a:xfrm>
          <a:prstGeom prst="rect">
            <a:avLst/>
          </a:prstGeom>
          <a:solidFill>
            <a:srgbClr val="D176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48190" y="4458231"/>
            <a:ext cx="4711569" cy="501607"/>
          </a:xfrm>
          <a:prstGeom prst="rect">
            <a:avLst/>
          </a:prstGeom>
          <a:solidFill>
            <a:srgbClr val="FDBE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171436" y="2030851"/>
            <a:ext cx="47386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2 </a:t>
            </a:r>
            <a:r>
              <a:rPr lang="en-US" sz="1600" b="1" dirty="0" err="1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yr</a:t>
            </a:r>
            <a:r>
              <a:rPr lang="en-US" sz="16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program for 7 &amp; 8 grade children</a:t>
            </a:r>
            <a:r>
              <a:rPr lang="en-US" sz="14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  </a:t>
            </a:r>
            <a:endParaRPr sz="1400" b="1" dirty="0">
              <a:latin typeface="Century Gothic" panose="020B0502020202020204" pitchFamily="34" charset="0"/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188743" y="2583453"/>
            <a:ext cx="4551967" cy="49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5 </a:t>
            </a: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Compelling age-appropriate activities. </a:t>
            </a:r>
            <a:endParaRPr sz="1600" b="1" dirty="0">
              <a:latin typeface="Century Gothic" panose="020B0502020202020204" pitchFamily="34" charset="0"/>
            </a:endParaRPr>
          </a:p>
        </p:txBody>
      </p:sp>
      <p:sp>
        <p:nvSpPr>
          <p:cNvPr id="594" name="Google Shape;594;p18"/>
          <p:cNvSpPr/>
          <p:nvPr/>
        </p:nvSpPr>
        <p:spPr>
          <a:xfrm>
            <a:off x="-46199" y="3207900"/>
            <a:ext cx="4551967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Participatory Learning Model.  </a:t>
            </a:r>
            <a:endParaRPr sz="1600" b="1" dirty="0">
              <a:latin typeface="Century Gothic" panose="020B0502020202020204" pitchFamily="34" charset="0"/>
            </a:endParaRPr>
          </a:p>
        </p:txBody>
      </p:sp>
      <p:sp>
        <p:nvSpPr>
          <p:cNvPr id="595" name="Google Shape;595;p18"/>
          <p:cNvSpPr/>
          <p:nvPr/>
        </p:nvSpPr>
        <p:spPr>
          <a:xfrm>
            <a:off x="152324" y="3838164"/>
            <a:ext cx="4612184" cy="41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Pre &amp; Post Surveys measure program </a:t>
            </a:r>
            <a:endParaRPr sz="1600" b="1" dirty="0">
              <a:latin typeface="Century Gothic" panose="020B0502020202020204" pitchFamily="34" charset="0"/>
            </a:endParaRPr>
          </a:p>
        </p:txBody>
      </p:sp>
      <p:sp>
        <p:nvSpPr>
          <p:cNvPr id="597" name="Google Shape;597;p18"/>
          <p:cNvSpPr/>
          <p:nvPr/>
        </p:nvSpPr>
        <p:spPr>
          <a:xfrm>
            <a:off x="90804" y="4456281"/>
            <a:ext cx="479802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Works in </a:t>
            </a:r>
            <a:r>
              <a:rPr lang="en-US" sz="1600" b="1" dirty="0"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Govt &amp; Private Schools, Rural &amp; Urban. </a:t>
            </a:r>
            <a:endParaRPr sz="1600" b="1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p18"/>
          <p:cNvSpPr/>
          <p:nvPr/>
        </p:nvSpPr>
        <p:spPr>
          <a:xfrm>
            <a:off x="13564" y="5088364"/>
            <a:ext cx="4745848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2413" marR="0" lvl="0" indent="-252413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   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Arogya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entury Gothic"/>
              </a:rPr>
              <a:t> &amp; Rotary  will provide methodology,  softcopy of materials, facilitator training  and data analysis .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75698" y="17044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PROJECT POSITIVE HEALTH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Stop Non Communicable Diseases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40785" y="996075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96" y="5853713"/>
            <a:ext cx="4245940" cy="8892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912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1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6183282"/>
            <a:ext cx="1996280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8600" y="1625539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Total number of targeted children – 6,00,000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255414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Each club to adopt two Schools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971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Approximately 150 students in each class</a:t>
            </a:r>
            <a:r>
              <a:rPr lang="en-US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733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Involve interact clubs.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Only </a:t>
            </a:r>
            <a:r>
              <a:rPr lang="en-US" sz="2400" dirty="0" err="1"/>
              <a:t>Rs</a:t>
            </a:r>
            <a:r>
              <a:rPr lang="en-US" sz="2400" dirty="0"/>
              <a:t>. 4000 per Year per School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>
                <a:ea typeface="Calibri"/>
                <a:cs typeface="Calibri"/>
                <a:sym typeface="Century Gothic"/>
              </a:rPr>
              <a:t>Clubs will engage with schools, </a:t>
            </a:r>
            <a:r>
              <a:rPr lang="en-US" sz="2400" dirty="0">
                <a:ea typeface="Century Gothic"/>
                <a:cs typeface="Century Gothic"/>
                <a:sym typeface="Century Gothic"/>
              </a:rPr>
              <a:t> provide printed material and  monitor</a:t>
            </a:r>
            <a:r>
              <a:rPr lang="en-US" dirty="0">
                <a:ea typeface="Century Gothic"/>
                <a:cs typeface="Century Gothic"/>
                <a:sym typeface="Century Gothic"/>
              </a:rPr>
              <a:t>.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84303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5000" y="91747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PROJECT POSITIVE HEALTH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Stop Non Communicable Diseases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7503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PROJECT POSITIVE HEALTH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Stop Non Communicable Diseases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968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315" y="1942431"/>
            <a:ext cx="7968769" cy="44457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914400" y="6388194"/>
            <a:ext cx="846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Starting early will result in a healthy population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335908"/>
            <a:ext cx="473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Catch them Young</a:t>
            </a:r>
          </a:p>
        </p:txBody>
      </p:sp>
      <p:pic>
        <p:nvPicPr>
          <p:cNvPr id="7" name="Google Shape;581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47720" y="1143000"/>
            <a:ext cx="1996280" cy="6747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905000" y="75033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PROJECT POSITIVE HEALTH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Stop Non Communicable Diseases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84303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School Health Awareness Programme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19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1838"/>
            <a:ext cx="8839200" cy="1020762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What are NCDs</a:t>
            </a:r>
            <a:r>
              <a:rPr lang="en-US" sz="3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?</a:t>
            </a:r>
            <a:br>
              <a:rPr lang="en-US" sz="3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sz="3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(</a:t>
            </a:r>
            <a:r>
              <a:rPr lang="en-US" sz="3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NON COMMUNICABLE DISEASES)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1447800"/>
            <a:ext cx="7543800" cy="4645152"/>
          </a:xfrm>
        </p:spPr>
        <p:txBody>
          <a:bodyPr>
            <a:normAutofit/>
          </a:bodyPr>
          <a:lstStyle/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Diseases that don’t spread from one person to the other like infections caused by germs/Viruses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They can be controlled and prevented by changing life styles and food habits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Globally 41 million people die of NCDs annually, 60% from India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778567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84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6B2CA-0ECC-48DA-86F8-780D7EA5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Health Camps - Modules</a:t>
            </a:r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en-IN" sz="3600" dirty="0">
              <a:solidFill>
                <a:schemeClr val="accent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043CC-6F6F-4CA9-B83C-3BC62129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797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1.PPH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2. Community Health Camps: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a. Prevention &amp; Diagnosis - RFHD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 b. Preventive, Diagnostic &amp; Curative </a:t>
            </a:r>
            <a:endParaRPr lang="en-IN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8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55B03-DB44-4D4D-9B61-AE7DA5FD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709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Partnership</a:t>
            </a:r>
            <a:endParaRPr lang="en-IN" sz="3600" b="1" dirty="0">
              <a:solidFill>
                <a:schemeClr val="accent2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5BAB60-C530-4D10-9C90-7EF85FC0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2348"/>
            <a:ext cx="7467600" cy="50052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Govt. of India – Dept. of Health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State Govt. – Dept. of Health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IMA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Inner Wheel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Rotaract</a:t>
            </a:r>
          </a:p>
          <a:p>
            <a:endParaRPr lang="en-US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Media / Industry</a:t>
            </a:r>
            <a:endParaRPr lang="en-IN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31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9" t="4109" r="4235" b="4431"/>
          <a:stretch/>
        </p:blipFill>
        <p:spPr>
          <a:xfrm>
            <a:off x="304800" y="914400"/>
            <a:ext cx="1361943" cy="13716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57881" y="2097881"/>
            <a:ext cx="85813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IN" dirty="0"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entury Gothic" panose="020B0502020202020204" pitchFamily="34" charset="0"/>
              </a:rPr>
              <a:t>     Cervical cancer </a:t>
            </a:r>
            <a:r>
              <a:rPr lang="en-IN" dirty="0" smtClean="0">
                <a:latin typeface="Century Gothic" panose="020B0502020202020204" pitchFamily="34" charset="0"/>
              </a:rPr>
              <a:t>is </a:t>
            </a:r>
            <a:r>
              <a:rPr lang="en-IN" dirty="0">
                <a:latin typeface="Century Gothic" panose="020B0502020202020204" pitchFamily="34" charset="0"/>
              </a:rPr>
              <a:t>the number-one cause of death in women.</a:t>
            </a:r>
          </a:p>
          <a:p>
            <a:endParaRPr lang="en-IN" dirty="0"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entury Gothic" panose="020B0502020202020204" pitchFamily="34" charset="0"/>
              </a:rPr>
              <a:t>     By screening and vaccination, cervical cancer has decreased </a:t>
            </a:r>
          </a:p>
          <a:p>
            <a:r>
              <a:rPr lang="en-IN" dirty="0">
                <a:latin typeface="Century Gothic" panose="020B0502020202020204" pitchFamily="34" charset="0"/>
              </a:rPr>
              <a:t>       dramatically</a:t>
            </a:r>
          </a:p>
          <a:p>
            <a:endParaRPr lang="en-IN" dirty="0"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IN" dirty="0">
                <a:latin typeface="Century Gothic" panose="020B0502020202020204" pitchFamily="34" charset="0"/>
              </a:rPr>
              <a:t>    The main Cause of Cervical Cancer is a  virus called HPV </a:t>
            </a:r>
          </a:p>
          <a:p>
            <a:r>
              <a:rPr lang="en-IN" dirty="0">
                <a:latin typeface="Century Gothic" panose="020B0502020202020204" pitchFamily="34" charset="0"/>
              </a:rPr>
              <a:t>     (Human Papilloma Virus)</a:t>
            </a:r>
          </a:p>
          <a:p>
            <a:endParaRPr lang="en-IN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>
                <a:latin typeface="Century Gothic" panose="020B0502020202020204" pitchFamily="34" charset="0"/>
              </a:rPr>
              <a:t> Cervical cancer – 16.5 % of all cancers in India</a:t>
            </a:r>
            <a:r>
              <a:rPr lang="en-IN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dirty="0" smtClean="0">
                <a:latin typeface="Century Gothic" panose="020B0502020202020204" pitchFamily="34" charset="0"/>
              </a:rPr>
              <a:t>Can be prevented by 2 doses of </a:t>
            </a:r>
            <a:r>
              <a:rPr lang="en-IN" dirty="0" smtClean="0">
                <a:latin typeface="Century Gothic" panose="020B0502020202020204" pitchFamily="34" charset="0"/>
              </a:rPr>
              <a:t>vaccine</a:t>
            </a:r>
            <a:endParaRPr lang="en-IN" dirty="0">
              <a:latin typeface="Century Gothic" panose="020B0502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5305" y="980182"/>
            <a:ext cx="721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Cervical cancer is the only Cancer which is Vaccine Preventable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778567"/>
            <a:ext cx="4572002" cy="933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1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NTEP- TB Prevention &amp; 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Tuberculosis (TB) is a major public health problem in </a:t>
            </a:r>
            <a:r>
              <a:rPr lang="en-US" dirty="0" smtClean="0"/>
              <a:t>India</a:t>
            </a:r>
          </a:p>
          <a:p>
            <a:endParaRPr lang="en-US" dirty="0" smtClean="0"/>
          </a:p>
          <a:p>
            <a:r>
              <a:rPr lang="en-US" b="1" dirty="0"/>
              <a:t>Organize Health Camps</a:t>
            </a:r>
            <a:endParaRPr lang="en-US" dirty="0"/>
          </a:p>
          <a:p>
            <a:r>
              <a:rPr lang="en-US" b="1" dirty="0"/>
              <a:t>Private health sector sensitization meetings </a:t>
            </a:r>
            <a:endParaRPr lang="en-US" b="1" dirty="0" smtClean="0"/>
          </a:p>
          <a:p>
            <a:r>
              <a:rPr lang="en-US" b="1" dirty="0" smtClean="0"/>
              <a:t>Awareness &amp; Advocacy</a:t>
            </a:r>
            <a:endParaRPr lang="en-US" dirty="0"/>
          </a:p>
          <a:p>
            <a:r>
              <a:rPr lang="en-US" b="1" dirty="0"/>
              <a:t>Sponsor an MDR-TB patient </a:t>
            </a:r>
            <a:endParaRPr lang="en-US" dirty="0"/>
          </a:p>
          <a:p>
            <a:r>
              <a:rPr lang="en-US" b="1" dirty="0"/>
              <a:t>World TB Day events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778567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613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78"/>
          <a:stretch/>
        </p:blipFill>
        <p:spPr>
          <a:xfrm>
            <a:off x="0" y="838200"/>
            <a:ext cx="9144000" cy="41719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1000" y="762000"/>
            <a:ext cx="815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5638800"/>
            <a:ext cx="815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7620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34400" y="7620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700" y="5791200"/>
            <a:ext cx="4572002" cy="933569"/>
          </a:xfrm>
          <a:prstGeom prst="rect">
            <a:avLst/>
          </a:prstGeom>
        </p:spPr>
      </p:pic>
      <p:pic>
        <p:nvPicPr>
          <p:cNvPr id="11" name="Picture 10" descr="PNG-for-Word-documents--presentations--and-web-use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914400"/>
            <a:ext cx="2526686" cy="948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296" y="-7620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32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17526"/>
            <a:ext cx="1733550" cy="6254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NCDs?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914400"/>
            <a:ext cx="7886700" cy="5037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Century Gothic" panose="020B0502020202020204" pitchFamily="34" charset="0"/>
              </a:rPr>
              <a:t>Big 4 are</a:t>
            </a:r>
          </a:p>
          <a:p>
            <a:pPr>
              <a:lnSpc>
                <a:spcPct val="200000"/>
              </a:lnSpc>
            </a:pPr>
            <a:r>
              <a:rPr lang="en-US" sz="2300" b="1" dirty="0" smtClean="0">
                <a:latin typeface="Century Gothic" panose="020B0502020202020204" pitchFamily="34" charset="0"/>
              </a:rPr>
              <a:t>Diabetes</a:t>
            </a:r>
            <a:endParaRPr lang="en-US" sz="2300" b="1" dirty="0"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300" b="1" dirty="0">
                <a:latin typeface="Century Gothic" panose="020B0502020202020204" pitchFamily="34" charset="0"/>
              </a:rPr>
              <a:t>High Blood pressure (Hypertension) &amp; Heart disease</a:t>
            </a:r>
          </a:p>
          <a:p>
            <a:pPr>
              <a:lnSpc>
                <a:spcPct val="200000"/>
              </a:lnSpc>
            </a:pPr>
            <a:r>
              <a:rPr lang="en-US" sz="2300" b="1" dirty="0">
                <a:latin typeface="Century Gothic" panose="020B0502020202020204" pitchFamily="34" charset="0"/>
              </a:rPr>
              <a:t>Strokes(Paralytic attacks)</a:t>
            </a:r>
          </a:p>
          <a:p>
            <a:pPr>
              <a:lnSpc>
                <a:spcPct val="200000"/>
              </a:lnSpc>
            </a:pPr>
            <a:r>
              <a:rPr lang="en-US" sz="2300" b="1" dirty="0">
                <a:latin typeface="Century Gothic" panose="020B0502020202020204" pitchFamily="34" charset="0"/>
              </a:rPr>
              <a:t>Kidney </a:t>
            </a:r>
            <a:r>
              <a:rPr lang="en-US" sz="2300" b="1" dirty="0" smtClean="0">
                <a:latin typeface="Century Gothic" panose="020B0502020202020204" pitchFamily="34" charset="0"/>
              </a:rPr>
              <a:t>disease</a:t>
            </a:r>
          </a:p>
          <a:p>
            <a:pPr>
              <a:lnSpc>
                <a:spcPct val="200000"/>
              </a:lnSpc>
            </a:pPr>
            <a:r>
              <a:rPr lang="en-US" sz="2300" b="1" dirty="0" smtClean="0">
                <a:latin typeface="Century Gothic" panose="020B0502020202020204" pitchFamily="34" charset="0"/>
              </a:rPr>
              <a:t>Chronic Lung Diseases</a:t>
            </a:r>
          </a:p>
          <a:p>
            <a:pPr>
              <a:lnSpc>
                <a:spcPct val="200000"/>
              </a:lnSpc>
            </a:pPr>
            <a:r>
              <a:rPr lang="en-US" sz="2300" b="1" dirty="0" smtClean="0">
                <a:latin typeface="Century Gothic" panose="020B0502020202020204" pitchFamily="34" charset="0"/>
              </a:rPr>
              <a:t>Cancer</a:t>
            </a:r>
            <a:endParaRPr lang="en-US" sz="23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5791200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48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219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Rural and urban India : a volcano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" y="986312"/>
            <a:ext cx="8153400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/>
              <a:t>Young India is  showing more  heart disease, diabetes &amp; high BP</a:t>
            </a:r>
          </a:p>
          <a:p>
            <a:pPr>
              <a:lnSpc>
                <a:spcPct val="200000"/>
              </a:lnSpc>
            </a:pPr>
            <a:r>
              <a:rPr lang="en-US" dirty="0"/>
              <a:t> Being Indian itself is a risk factor. We are both genetically and culturally prone to develop NCDs.</a:t>
            </a:r>
          </a:p>
          <a:p>
            <a:pPr>
              <a:lnSpc>
                <a:spcPct val="200000"/>
              </a:lnSpc>
            </a:pPr>
            <a:r>
              <a:rPr lang="en-US" dirty="0"/>
              <a:t> More importantly Indians are dying early and prematurely </a:t>
            </a:r>
          </a:p>
          <a:p>
            <a:pPr>
              <a:lnSpc>
                <a:spcPct val="200000"/>
              </a:lnSpc>
            </a:pPr>
            <a:r>
              <a:rPr lang="en-US" dirty="0"/>
              <a:t> These diseases are rapidly spreading from urban to rural population.</a:t>
            </a:r>
          </a:p>
          <a:p>
            <a:pPr>
              <a:lnSpc>
                <a:spcPct val="200000"/>
              </a:lnSpc>
            </a:pPr>
            <a:r>
              <a:rPr lang="en-US" dirty="0"/>
              <a:t> These illnesses are no longer restricted to the elite, the rich &amp; the affluent class but affect all strata of life.</a:t>
            </a:r>
            <a:endParaRPr lang="en-US" sz="4000" dirty="0">
              <a:solidFill>
                <a:srgbClr val="002060"/>
              </a:solidFill>
            </a:endParaRPr>
          </a:p>
          <a:p>
            <a:pPr marL="514350" indent="-514350">
              <a:lnSpc>
                <a:spcPct val="2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Improper Lifestyle – Minimal physical activity, no exercise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Bad food and Bad Habits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Lack of Awareness</a:t>
            </a: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8" y="5778567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838200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Causes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67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/>
          <p:nvPr/>
        </p:nvSpPr>
        <p:spPr bwMode="auto">
          <a:xfrm>
            <a:off x="161923" y="1263699"/>
            <a:ext cx="8763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IN" altLang="en-US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 BIGGEST KILLER IN THE WORLD IS BAD FOOD!!</a:t>
            </a:r>
          </a:p>
          <a:p>
            <a:pPr eaLnBrk="1" hangingPunct="1">
              <a:defRPr/>
            </a:pPr>
            <a:endParaRPr lang="en-IN" altLang="en-US" sz="24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IN" altLang="en-US" sz="24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IN" altLang="en-US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FOOD WHICH IS RICH IN CALORIES AND HIGH IN SALT, OIL AND SUGAR!!</a:t>
            </a:r>
          </a:p>
          <a:p>
            <a:pPr eaLnBrk="1" hangingPunct="1">
              <a:defRPr/>
            </a:pPr>
            <a:endParaRPr lang="en-IN" altLang="en-US" sz="24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en-IN" altLang="en-US" sz="2400" dirty="0"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r>
              <a:rPr lang="en-IN" altLang="en-US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It kills many times more people than terrorism does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" y="725269"/>
            <a:ext cx="8576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What is the biggest killer in the world?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09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61F1C6-E1A4-45AB-812C-D89CE183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535"/>
            <a:ext cx="6352069" cy="10114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Rapid rise in obesity in India</a:t>
            </a:r>
            <a:endParaRPr lang="en-US" sz="3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A2B9EB6-4A74-413D-88A6-09AB74679D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00807" y="100778"/>
            <a:ext cx="2669279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989898"/>
              </a:solidFill>
              <a:effectLst/>
              <a:latin typeface="OpenSans-Regula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IndiaToday.in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New Delhi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October 11, 2017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UPDATED: September 1, 2018 16:28 IST</a:t>
            </a:r>
          </a:p>
        </p:txBody>
      </p:sp>
      <p:pic>
        <p:nvPicPr>
          <p:cNvPr id="1026" name="Picture 2" descr="world obesity day 2017, world obesity day, obesity in india, obesity, obese, fighting obesity, facts about obesity, what causes obesity, who">
            <a:extLst>
              <a:ext uri="{FF2B5EF4-FFF2-40B4-BE49-F238E27FC236}">
                <a16:creationId xmlns:a16="http://schemas.microsoft.com/office/drawing/2014/main" xmlns="" id="{340F4833-7D8F-46EF-8E3D-F51B5E68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11403"/>
            <a:ext cx="8812237" cy="5155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ACF3CB-1A84-4F56-B060-1D017FD353A0}"/>
              </a:ext>
            </a:extLst>
          </p:cNvPr>
          <p:cNvSpPr txBox="1"/>
          <p:nvPr/>
        </p:nvSpPr>
        <p:spPr>
          <a:xfrm>
            <a:off x="5809159" y="1992147"/>
            <a:ext cx="31734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plex" panose="00000400000000000000" pitchFamily="2" charset="0"/>
                <a:cs typeface="Complex" panose="00000400000000000000" pitchFamily="2" charset="0"/>
              </a:rPr>
              <a:t>By 2025, India will have over 17 million obese children and stand second among 184 countries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7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3C73E7-8AEB-1445-8F29-393B6B64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423" y="5919668"/>
            <a:ext cx="4572002" cy="933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0" y="0"/>
            <a:ext cx="8963025" cy="5950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296" y="0"/>
            <a:ext cx="76470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" cy="7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35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1043</Words>
  <Application>Microsoft Office PowerPoint</Application>
  <PresentationFormat>On-screen Show (4:3)</PresentationFormat>
  <Paragraphs>189</Paragraphs>
  <Slides>34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Slide</vt:lpstr>
      <vt:lpstr>Slide 1</vt:lpstr>
      <vt:lpstr>Preventive Health: Areas of Work</vt:lpstr>
      <vt:lpstr>What are NCDs? (NON COMMUNICABLE DISEASES)</vt:lpstr>
      <vt:lpstr>NCDs?</vt:lpstr>
      <vt:lpstr>Rural and urban India : a volcano</vt:lpstr>
      <vt:lpstr>Slide 6</vt:lpstr>
      <vt:lpstr>Slide 7</vt:lpstr>
      <vt:lpstr>Rapid rise in obesity in India</vt:lpstr>
      <vt:lpstr>Slide 9</vt:lpstr>
      <vt:lpstr>Slide 10</vt:lpstr>
      <vt:lpstr>Slide 11</vt:lpstr>
      <vt:lpstr>The food we eat today</vt:lpstr>
      <vt:lpstr> “WHO” recommends</vt:lpstr>
      <vt:lpstr>Why NCDs?</vt:lpstr>
      <vt:lpstr>Slide 15</vt:lpstr>
      <vt:lpstr>“Know your numbers”  check up camp</vt:lpstr>
      <vt:lpstr>“Know your numbers”  check up camp</vt:lpstr>
      <vt:lpstr>Pan-India Camps – PPH Days</vt:lpstr>
      <vt:lpstr> Spreading Awareness</vt:lpstr>
      <vt:lpstr>Slide 20</vt:lpstr>
      <vt:lpstr>Slide 21</vt:lpstr>
      <vt:lpstr>Rotary’s Advocacy role with the government</vt:lpstr>
      <vt:lpstr>Slide 23</vt:lpstr>
      <vt:lpstr>Slide 24</vt:lpstr>
      <vt:lpstr>Slide 25</vt:lpstr>
      <vt:lpstr>Partnerships</vt:lpstr>
      <vt:lpstr>Slide 27</vt:lpstr>
      <vt:lpstr>Slide 28</vt:lpstr>
      <vt:lpstr>Slide 29</vt:lpstr>
      <vt:lpstr>  Health Camps - Modules </vt:lpstr>
      <vt:lpstr>Partnership</vt:lpstr>
      <vt:lpstr>Slide 32</vt:lpstr>
      <vt:lpstr>NTEP- TB Prevention &amp; Elimination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 CKD Prevention Project</dc:title>
  <dc:creator>ADMIN</dc:creator>
  <cp:lastModifiedBy>HP</cp:lastModifiedBy>
  <cp:revision>135</cp:revision>
  <dcterms:created xsi:type="dcterms:W3CDTF">2019-03-15T10:27:57Z</dcterms:created>
  <dcterms:modified xsi:type="dcterms:W3CDTF">2021-03-13T13:21:47Z</dcterms:modified>
</cp:coreProperties>
</file>