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77" r:id="rId2"/>
    <p:sldId id="389" r:id="rId3"/>
    <p:sldId id="388" r:id="rId4"/>
    <p:sldId id="359" r:id="rId5"/>
    <p:sldId id="312" r:id="rId6"/>
    <p:sldId id="313" r:id="rId7"/>
    <p:sldId id="371" r:id="rId8"/>
    <p:sldId id="372" r:id="rId9"/>
    <p:sldId id="370" r:id="rId10"/>
    <p:sldId id="365" r:id="rId11"/>
    <p:sldId id="378" r:id="rId12"/>
    <p:sldId id="379" r:id="rId13"/>
    <p:sldId id="380" r:id="rId14"/>
    <p:sldId id="381" r:id="rId15"/>
    <p:sldId id="382" r:id="rId16"/>
    <p:sldId id="384" r:id="rId17"/>
    <p:sldId id="3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hika Jain" initials="RJ" lastIdx="2" clrIdx="0">
    <p:extLst>
      <p:ext uri="{19B8F6BF-5375-455C-9EA6-DF929625EA0E}">
        <p15:presenceInfo xmlns:p15="http://schemas.microsoft.com/office/powerpoint/2012/main" userId="dbfc11f40af857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5CA3D7"/>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5560" autoAdjust="0"/>
  </p:normalViewPr>
  <p:slideViewPr>
    <p:cSldViewPr snapToGrid="0">
      <p:cViewPr varScale="1">
        <p:scale>
          <a:sx n="72" d="100"/>
          <a:sy n="72" d="100"/>
        </p:scale>
        <p:origin x="208" y="11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6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83D9B-33BC-493C-9860-C14158217BFE}" type="datetimeFigureOut">
              <a:rPr lang="en-IN" smtClean="0"/>
              <a:pPr/>
              <a:t>12/03/21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7CCA3-061A-4242-BD18-627B5F47783D}" type="slidenum">
              <a:rPr lang="en-IN" smtClean="0"/>
              <a:pPr/>
              <a:t>‹#›</a:t>
            </a:fld>
            <a:endParaRPr lang="en-IN"/>
          </a:p>
        </p:txBody>
      </p:sp>
    </p:spTree>
    <p:extLst>
      <p:ext uri="{BB962C8B-B14F-4D97-AF65-F5344CB8AC3E}">
        <p14:creationId xmlns:p14="http://schemas.microsoft.com/office/powerpoint/2010/main" val="274659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solidFill>
                  <a:schemeClr val="bg1"/>
                </a:solidFill>
              </a:rPr>
              <a:t>Watershed Development aims to restore degraded watersheds in rainfed regions to increase their capacity to capture and store rainwater, reduce soil erosion, improve soil nutrients and carbon content for greater agricultural yields and other benefits for living beings in the area</a:t>
            </a:r>
            <a:endParaRPr lang="en-IN" i="0" dirty="0"/>
          </a:p>
        </p:txBody>
      </p:sp>
      <p:sp>
        <p:nvSpPr>
          <p:cNvPr id="4" name="Slide Number Placeholder 3"/>
          <p:cNvSpPr>
            <a:spLocks noGrp="1"/>
          </p:cNvSpPr>
          <p:nvPr>
            <p:ph type="sldNum" sz="quarter" idx="5"/>
          </p:nvPr>
        </p:nvSpPr>
        <p:spPr/>
        <p:txBody>
          <a:bodyPr/>
          <a:lstStyle/>
          <a:p>
            <a:fld id="{EDA7CCA3-061A-4242-BD18-627B5F47783D}" type="slidenum">
              <a:rPr lang="en-IN" smtClean="0"/>
              <a:pPr/>
              <a:t>5</a:t>
            </a:fld>
            <a:endParaRPr lang="en-IN"/>
          </a:p>
        </p:txBody>
      </p:sp>
    </p:spTree>
    <p:extLst>
      <p:ext uri="{BB962C8B-B14F-4D97-AF65-F5344CB8AC3E}">
        <p14:creationId xmlns:p14="http://schemas.microsoft.com/office/powerpoint/2010/main" val="185501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sz="1200" i="1" dirty="0">
                <a:solidFill>
                  <a:srgbClr val="0070C0"/>
                </a:solidFill>
              </a:rPr>
              <a:t>1. A </a:t>
            </a:r>
            <a:r>
              <a:rPr lang="en-US" sz="1200" b="1" i="1" dirty="0">
                <a:solidFill>
                  <a:srgbClr val="0070C0"/>
                </a:solidFill>
              </a:rPr>
              <a:t>Check Dam </a:t>
            </a:r>
            <a:r>
              <a:rPr lang="en-US" sz="1200" i="1" dirty="0">
                <a:solidFill>
                  <a:srgbClr val="0070C0"/>
                </a:solidFill>
              </a:rPr>
              <a:t>is a structure for conserving rain-water by stopping  surface runoff and collecting water leading to ground water recharge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i="1" dirty="0">
                <a:solidFill>
                  <a:srgbClr val="0070C0"/>
                </a:solidFill>
              </a:rPr>
              <a:t>2. Farm Ponds/ Tanks</a:t>
            </a:r>
            <a:r>
              <a:rPr lang="en-US" sz="1200" i="1" dirty="0">
                <a:solidFill>
                  <a:srgbClr val="0070C0"/>
                </a:solidFill>
              </a:rPr>
              <a:t> are dug out structures with definite shape and size having a proper inlet and outlet structure for collecting the surface runoff flowing from the </a:t>
            </a:r>
            <a:r>
              <a:rPr lang="en-US" sz="1200" b="1" i="1" dirty="0">
                <a:solidFill>
                  <a:srgbClr val="0070C0"/>
                </a:solidFill>
              </a:rPr>
              <a:t>farm</a:t>
            </a:r>
            <a:r>
              <a:rPr lang="en-US" sz="1200" i="1" dirty="0">
                <a:solidFill>
                  <a:srgbClr val="0070C0"/>
                </a:solidFill>
              </a:rPr>
              <a:t> area</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i="1" dirty="0">
                <a:solidFill>
                  <a:srgbClr val="0070C0"/>
                </a:solidFill>
              </a:rPr>
              <a:t>3. A</a:t>
            </a:r>
            <a:r>
              <a:rPr lang="en-US" sz="1200" b="1" i="1" dirty="0">
                <a:solidFill>
                  <a:srgbClr val="0070C0"/>
                </a:solidFill>
              </a:rPr>
              <a:t> Gabion Structure</a:t>
            </a:r>
            <a:r>
              <a:rPr lang="en-US" sz="1200" i="1" dirty="0">
                <a:solidFill>
                  <a:srgbClr val="0070C0"/>
                </a:solidFill>
              </a:rPr>
              <a:t> is a retaining </a:t>
            </a:r>
            <a:r>
              <a:rPr lang="en-US" sz="1200" b="1" i="1" dirty="0">
                <a:solidFill>
                  <a:srgbClr val="0070C0"/>
                </a:solidFill>
              </a:rPr>
              <a:t>wall</a:t>
            </a:r>
            <a:r>
              <a:rPr lang="en-US" sz="1200" i="1" dirty="0">
                <a:solidFill>
                  <a:srgbClr val="0070C0"/>
                </a:solidFill>
              </a:rPr>
              <a:t> made of stacked stone-filled </a:t>
            </a:r>
            <a:r>
              <a:rPr lang="en-US" sz="1200" b="1" i="1" dirty="0">
                <a:solidFill>
                  <a:srgbClr val="0070C0"/>
                </a:solidFill>
              </a:rPr>
              <a:t>gabions</a:t>
            </a:r>
            <a:r>
              <a:rPr lang="en-US" sz="1200" i="1" dirty="0">
                <a:solidFill>
                  <a:srgbClr val="0070C0"/>
                </a:solidFill>
              </a:rPr>
              <a:t> tied together with wire, constructed across a drainage ditch or channel to lower the velocity of flow. Reduced runoff velocity reduces erosion in the channel and allows sediments to settle out.</a:t>
            </a:r>
            <a:endParaRPr lang="en-US" sz="1600" i="1" dirty="0">
              <a:solidFill>
                <a:srgbClr val="0070C0"/>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i="1" dirty="0">
                <a:solidFill>
                  <a:srgbClr val="0070C0"/>
                </a:solidFill>
              </a:rPr>
              <a:t>4. Contour trenches</a:t>
            </a:r>
            <a:r>
              <a:rPr lang="en-US" sz="1200" i="1" dirty="0">
                <a:solidFill>
                  <a:srgbClr val="0070C0"/>
                </a:solidFill>
              </a:rPr>
              <a:t> are ditches dug along a hillside in such a way that they follow a </a:t>
            </a:r>
            <a:r>
              <a:rPr lang="en-US" sz="1200" b="1" i="1" dirty="0">
                <a:solidFill>
                  <a:srgbClr val="0070C0"/>
                </a:solidFill>
              </a:rPr>
              <a:t>contour</a:t>
            </a:r>
            <a:r>
              <a:rPr lang="en-US" sz="1200" i="1" dirty="0">
                <a:solidFill>
                  <a:srgbClr val="0070C0"/>
                </a:solidFill>
              </a:rPr>
              <a:t> and run perpendicular to the flow of water. The soil excavated from the ditch is used to form a berm on the downhill edge of the ditch.</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i="1" dirty="0">
                <a:solidFill>
                  <a:srgbClr val="0070C0"/>
                </a:solidFill>
              </a:rPr>
              <a:t>5. Earthen </a:t>
            </a:r>
            <a:r>
              <a:rPr lang="en-US" sz="1200" i="1" dirty="0" err="1">
                <a:solidFill>
                  <a:srgbClr val="0070C0"/>
                </a:solidFill>
              </a:rPr>
              <a:t>Bunding</a:t>
            </a:r>
            <a:r>
              <a:rPr lang="en-US" sz="1200" i="1" dirty="0">
                <a:solidFill>
                  <a:srgbClr val="0070C0"/>
                </a:solidFill>
              </a:rPr>
              <a:t> is an </a:t>
            </a:r>
            <a:r>
              <a:rPr lang="en-US" sz="1200" b="1" i="1" dirty="0">
                <a:solidFill>
                  <a:srgbClr val="0070C0"/>
                </a:solidFill>
              </a:rPr>
              <a:t>earthen</a:t>
            </a:r>
            <a:r>
              <a:rPr lang="en-US" sz="1200" i="1" dirty="0">
                <a:solidFill>
                  <a:srgbClr val="0070C0"/>
                </a:solidFill>
              </a:rPr>
              <a:t> embankment or a ridge or channel, constructed across the slope at a suitable location to intercept surface or runoff water</a:t>
            </a:r>
          </a:p>
          <a:p>
            <a:pPr algn="l">
              <a:lnSpc>
                <a:spcPct val="150000"/>
              </a:lnSpc>
            </a:pPr>
            <a:endParaRPr lang="en-US" sz="1200" i="1" dirty="0">
              <a:solidFill>
                <a:srgbClr val="0070C0"/>
              </a:solidFill>
            </a:endParaRPr>
          </a:p>
        </p:txBody>
      </p:sp>
      <p:sp>
        <p:nvSpPr>
          <p:cNvPr id="4" name="Slide Number Placeholder 3"/>
          <p:cNvSpPr>
            <a:spLocks noGrp="1"/>
          </p:cNvSpPr>
          <p:nvPr>
            <p:ph type="sldNum" sz="quarter" idx="5"/>
          </p:nvPr>
        </p:nvSpPr>
        <p:spPr/>
        <p:txBody>
          <a:bodyPr/>
          <a:lstStyle/>
          <a:p>
            <a:fld id="{EDA7CCA3-061A-4242-BD18-627B5F47783D}" type="slidenum">
              <a:rPr lang="en-IN" smtClean="0"/>
              <a:pPr/>
              <a:t>6</a:t>
            </a:fld>
            <a:endParaRPr lang="en-IN"/>
          </a:p>
        </p:txBody>
      </p:sp>
    </p:spTree>
    <p:extLst>
      <p:ext uri="{BB962C8B-B14F-4D97-AF65-F5344CB8AC3E}">
        <p14:creationId xmlns:p14="http://schemas.microsoft.com/office/powerpoint/2010/main" val="47431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solidFill>
                  <a:schemeClr val="bg1"/>
                </a:solidFill>
              </a:rPr>
              <a:t>Watershed Development aims to restore degraded watersheds in rainfed regions to increase their capacity to capture and store rainwater, reduce soil erosion, improve soil nutrients and carbon content for greater agricultural yields and other benefits for living beings in the area</a:t>
            </a:r>
            <a:endParaRPr lang="en-IN" i="0" dirty="0"/>
          </a:p>
        </p:txBody>
      </p:sp>
      <p:sp>
        <p:nvSpPr>
          <p:cNvPr id="4" name="Slide Number Placeholder 3"/>
          <p:cNvSpPr>
            <a:spLocks noGrp="1"/>
          </p:cNvSpPr>
          <p:nvPr>
            <p:ph type="sldNum" sz="quarter" idx="5"/>
          </p:nvPr>
        </p:nvSpPr>
        <p:spPr/>
        <p:txBody>
          <a:bodyPr/>
          <a:lstStyle/>
          <a:p>
            <a:fld id="{EDA7CCA3-061A-4242-BD18-627B5F47783D}" type="slidenum">
              <a:rPr lang="en-IN" smtClean="0"/>
              <a:pPr/>
              <a:t>12</a:t>
            </a:fld>
            <a:endParaRPr lang="en-IN"/>
          </a:p>
        </p:txBody>
      </p:sp>
    </p:spTree>
    <p:extLst>
      <p:ext uri="{BB962C8B-B14F-4D97-AF65-F5344CB8AC3E}">
        <p14:creationId xmlns:p14="http://schemas.microsoft.com/office/powerpoint/2010/main" val="364956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DA7CCA3-061A-4242-BD18-627B5F47783D}" type="slidenum">
              <a:rPr lang="en-IN" smtClean="0"/>
              <a:pPr/>
              <a:t>13</a:t>
            </a:fld>
            <a:endParaRPr lang="en-IN"/>
          </a:p>
        </p:txBody>
      </p:sp>
    </p:spTree>
    <p:extLst>
      <p:ext uri="{BB962C8B-B14F-4D97-AF65-F5344CB8AC3E}">
        <p14:creationId xmlns:p14="http://schemas.microsoft.com/office/powerpoint/2010/main" val="273657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DA7CCA3-061A-4242-BD18-627B5F47783D}" type="slidenum">
              <a:rPr lang="en-IN" smtClean="0"/>
              <a:pPr/>
              <a:t>14</a:t>
            </a:fld>
            <a:endParaRPr lang="en-IN"/>
          </a:p>
        </p:txBody>
      </p:sp>
    </p:spTree>
    <p:extLst>
      <p:ext uri="{BB962C8B-B14F-4D97-AF65-F5344CB8AC3E}">
        <p14:creationId xmlns:p14="http://schemas.microsoft.com/office/powerpoint/2010/main" val="300240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Aft>
                <a:spcPts val="0"/>
              </a:spcAft>
              <a:buFont typeface="Wingdings" panose="05000000000000000000" pitchFamily="2" charset="2"/>
              <a:buChar char="§"/>
            </a:pPr>
            <a:r>
              <a:rPr lang="en-GB" b="0" i="0" dirty="0">
                <a:solidFill>
                  <a:srgbClr val="002060"/>
                </a:solidFill>
                <a:ea typeface="Times New Roman" panose="02020603050405020304" pitchFamily="18" charset="0"/>
              </a:rPr>
              <a:t>Identification/ Assessment of Water Body shall be done by a technical Agency like PHDRDF</a:t>
            </a:r>
            <a:endParaRPr lang="en-IN" b="0" i="0" dirty="0">
              <a:solidFill>
                <a:srgbClr val="002060"/>
              </a:solidFill>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GB" b="0" i="0" dirty="0">
                <a:solidFill>
                  <a:srgbClr val="002060"/>
                </a:solidFill>
                <a:ea typeface="Times New Roman" panose="02020603050405020304" pitchFamily="18" charset="0"/>
              </a:rPr>
              <a:t>Community mobilization- Talk to beneficiary Community and talk about their contribution and need. Obtain permissions from Local concerned Authorities </a:t>
            </a:r>
            <a:r>
              <a:rPr lang="en-IN" b="0" i="0" dirty="0">
                <a:solidFill>
                  <a:srgbClr val="002060"/>
                </a:solidFill>
                <a:ea typeface="Times New Roman" panose="02020603050405020304" pitchFamily="18" charset="0"/>
              </a:rPr>
              <a:t>Identify  Implementation Partner like PHDRDF and </a:t>
            </a:r>
            <a:r>
              <a:rPr lang="en-GB" b="0" i="0" dirty="0">
                <a:solidFill>
                  <a:srgbClr val="002060"/>
                </a:solidFill>
                <a:ea typeface="Times New Roman" panose="02020603050405020304" pitchFamily="18" charset="0"/>
              </a:rPr>
              <a:t>Mobilize Community for removal of vegetation/ weeds/ garbage</a:t>
            </a:r>
            <a:endParaRPr lang="en-IN" b="0" i="0" dirty="0">
              <a:solidFill>
                <a:srgbClr val="002060"/>
              </a:solidFill>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GB" b="0" i="0" dirty="0">
                <a:solidFill>
                  <a:srgbClr val="002060"/>
                </a:solidFill>
                <a:ea typeface="Times New Roman" panose="02020603050405020304" pitchFamily="18" charset="0"/>
              </a:rPr>
              <a:t>Diversion of sewage/ polluted water coming to the water body</a:t>
            </a:r>
            <a:endParaRPr lang="en-IN" b="0" i="0" dirty="0">
              <a:solidFill>
                <a:srgbClr val="002060"/>
              </a:solidFill>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GB" b="0" i="0" dirty="0">
                <a:solidFill>
                  <a:srgbClr val="002060"/>
                </a:solidFill>
                <a:ea typeface="Times New Roman" panose="02020603050405020304" pitchFamily="18" charset="0"/>
              </a:rPr>
              <a:t>Desilting using JCB/ Dredgers for increasing the depth of water body</a:t>
            </a:r>
          </a:p>
          <a:p>
            <a:pPr marL="342900" lvl="0" indent="-342900">
              <a:lnSpc>
                <a:spcPct val="150000"/>
              </a:lnSpc>
              <a:spcAft>
                <a:spcPts val="0"/>
              </a:spcAft>
              <a:buFont typeface="Wingdings" panose="05000000000000000000" pitchFamily="2" charset="2"/>
              <a:buChar char="§"/>
            </a:pPr>
            <a:r>
              <a:rPr lang="en-GB" b="0" i="0" dirty="0">
                <a:solidFill>
                  <a:srgbClr val="002060"/>
                </a:solidFill>
                <a:ea typeface="Times New Roman" panose="02020603050405020304" pitchFamily="18" charset="0"/>
              </a:rPr>
              <a:t>Digging of percolation pits and recharge wells inside the water bodies for improving conservation of water and ground water recharge</a:t>
            </a:r>
          </a:p>
          <a:p>
            <a:pPr marL="342900" indent="-342900">
              <a:lnSpc>
                <a:spcPct val="150000"/>
              </a:lnSpc>
              <a:buFont typeface="Wingdings" panose="05000000000000000000" pitchFamily="2" charset="2"/>
              <a:buChar char="§"/>
            </a:pPr>
            <a:r>
              <a:rPr lang="en-GB" b="0" i="0" dirty="0">
                <a:solidFill>
                  <a:srgbClr val="002060"/>
                </a:solidFill>
                <a:ea typeface="Times New Roman" panose="02020603050405020304" pitchFamily="18" charset="0"/>
              </a:rPr>
              <a:t>Introduction of biochemicals for treatment of water</a:t>
            </a:r>
            <a:r>
              <a:rPr lang="en-IN" b="0" i="0" dirty="0">
                <a:solidFill>
                  <a:srgbClr val="002060"/>
                </a:solidFill>
                <a:ea typeface="Times New Roman" panose="02020603050405020304" pitchFamily="18" charset="0"/>
              </a:rPr>
              <a:t> and </a:t>
            </a:r>
            <a:r>
              <a:rPr lang="en-GB" b="0" i="0" dirty="0">
                <a:solidFill>
                  <a:srgbClr val="002060"/>
                </a:solidFill>
                <a:ea typeface="Times New Roman" panose="02020603050405020304" pitchFamily="18" charset="0"/>
              </a:rPr>
              <a:t>Introduction of appropriate fish species after monitoring quality of water </a:t>
            </a:r>
            <a:endParaRPr lang="en-IN" b="0" i="0" dirty="0">
              <a:solidFill>
                <a:srgbClr val="002060"/>
              </a:solidFill>
              <a:ea typeface="Times New Roman" panose="02020603050405020304" pitchFamily="18" charset="0"/>
            </a:endParaRPr>
          </a:p>
          <a:p>
            <a:pPr marL="342900" indent="-342900">
              <a:lnSpc>
                <a:spcPct val="150000"/>
              </a:lnSpc>
              <a:buFont typeface="Wingdings" panose="05000000000000000000" pitchFamily="2" charset="2"/>
              <a:buChar char="§"/>
            </a:pPr>
            <a:endParaRPr lang="en-IN" b="0" i="0" dirty="0">
              <a:solidFill>
                <a:srgbClr val="002060"/>
              </a:solidFill>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DA7CCA3-061A-4242-BD18-627B5F47783D}" type="slidenum">
              <a:rPr lang="en-IN" smtClean="0"/>
              <a:pPr/>
              <a:t>15</a:t>
            </a:fld>
            <a:endParaRPr lang="en-IN"/>
          </a:p>
        </p:txBody>
      </p:sp>
    </p:spTree>
    <p:extLst>
      <p:ext uri="{BB962C8B-B14F-4D97-AF65-F5344CB8AC3E}">
        <p14:creationId xmlns:p14="http://schemas.microsoft.com/office/powerpoint/2010/main" val="284635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sz="1200" b="0" i="0" dirty="0">
                <a:solidFill>
                  <a:srgbClr val="002060"/>
                </a:solidFill>
              </a:rPr>
              <a:t>Acts as </a:t>
            </a:r>
            <a:r>
              <a:rPr lang="en-GB" sz="1400" b="0" i="0" dirty="0">
                <a:solidFill>
                  <a:srgbClr val="0070C0"/>
                </a:solidFill>
              </a:rPr>
              <a:t>storage</a:t>
            </a:r>
            <a:r>
              <a:rPr lang="en-GB" sz="1400" b="0" i="0" dirty="0">
                <a:solidFill>
                  <a:srgbClr val="002060"/>
                </a:solidFill>
              </a:rPr>
              <a:t> </a:t>
            </a:r>
            <a:r>
              <a:rPr lang="en-GB" sz="1200" b="0" i="0" dirty="0">
                <a:solidFill>
                  <a:srgbClr val="002060"/>
                </a:solidFill>
              </a:rPr>
              <a:t>of water that can be used during dry seasons, making the beneficiary community </a:t>
            </a:r>
            <a:r>
              <a:rPr lang="en-GB" sz="1400" b="0" i="0" dirty="0">
                <a:solidFill>
                  <a:srgbClr val="0070C0"/>
                </a:solidFill>
              </a:rPr>
              <a:t>self-reliant </a:t>
            </a:r>
            <a:r>
              <a:rPr lang="en-GB" sz="1200" b="0" i="0" dirty="0">
                <a:solidFill>
                  <a:srgbClr val="002060"/>
                </a:solidFill>
              </a:rPr>
              <a:t>in water and prevents flooding </a:t>
            </a:r>
            <a:endParaRPr lang="en-IN" sz="1200" b="0" i="0" dirty="0">
              <a:solidFill>
                <a:srgbClr val="002060"/>
              </a:solidFill>
            </a:endParaRPr>
          </a:p>
          <a:p>
            <a:pPr marL="342900" lvl="0" indent="-342900">
              <a:lnSpc>
                <a:spcPct val="150000"/>
              </a:lnSpc>
              <a:buFont typeface="Wingdings" panose="05000000000000000000" pitchFamily="2" charset="2"/>
              <a:buChar char="§"/>
            </a:pPr>
            <a:r>
              <a:rPr lang="en-GB" sz="1200" b="0" i="0" dirty="0">
                <a:solidFill>
                  <a:srgbClr val="002060"/>
                </a:solidFill>
              </a:rPr>
              <a:t>Provides </a:t>
            </a:r>
            <a:r>
              <a:rPr lang="en-GB" sz="1400" b="0" i="0" dirty="0">
                <a:solidFill>
                  <a:srgbClr val="0070C0"/>
                </a:solidFill>
              </a:rPr>
              <a:t>drinking water </a:t>
            </a:r>
            <a:r>
              <a:rPr lang="en-GB" sz="1200" b="0" i="0" dirty="0">
                <a:solidFill>
                  <a:srgbClr val="002060"/>
                </a:solidFill>
              </a:rPr>
              <a:t>to the beneficiary community </a:t>
            </a:r>
            <a:endParaRPr lang="en-IN" sz="1200" b="0" i="0" dirty="0">
              <a:solidFill>
                <a:srgbClr val="002060"/>
              </a:solidFill>
            </a:endParaRPr>
          </a:p>
          <a:p>
            <a:pPr marL="342900" lvl="0" indent="-342900">
              <a:lnSpc>
                <a:spcPct val="150000"/>
              </a:lnSpc>
              <a:buFont typeface="Wingdings" panose="05000000000000000000" pitchFamily="2" charset="2"/>
              <a:buChar char="§"/>
            </a:pPr>
            <a:r>
              <a:rPr lang="en-GB" sz="1400" b="0" i="0" dirty="0">
                <a:solidFill>
                  <a:srgbClr val="0070C0"/>
                </a:solidFill>
              </a:rPr>
              <a:t>Recharges </a:t>
            </a:r>
            <a:r>
              <a:rPr lang="en-GB" sz="1200" b="0" i="0" dirty="0">
                <a:solidFill>
                  <a:srgbClr val="002060"/>
                </a:solidFill>
              </a:rPr>
              <a:t>Ground Water level including raising water level in wells and covering extended areas of the village</a:t>
            </a:r>
            <a:endParaRPr lang="en-IN" sz="1200" b="0" i="0" dirty="0">
              <a:solidFill>
                <a:srgbClr val="002060"/>
              </a:solidFill>
            </a:endParaRPr>
          </a:p>
          <a:p>
            <a:pPr marL="342900" lvl="0" indent="-342900">
              <a:lnSpc>
                <a:spcPct val="150000"/>
              </a:lnSpc>
              <a:buFont typeface="Wingdings" panose="05000000000000000000" pitchFamily="2" charset="2"/>
              <a:buChar char="§"/>
            </a:pPr>
            <a:r>
              <a:rPr lang="en-GB" sz="1200" b="0" i="0" dirty="0">
                <a:solidFill>
                  <a:srgbClr val="002060"/>
                </a:solidFill>
              </a:rPr>
              <a:t>Provides water for </a:t>
            </a:r>
            <a:r>
              <a:rPr lang="en-GB" sz="1400" b="0" i="0" dirty="0">
                <a:solidFill>
                  <a:srgbClr val="0070C0"/>
                </a:solidFill>
              </a:rPr>
              <a:t>cattle, animals </a:t>
            </a:r>
            <a:r>
              <a:rPr lang="en-GB" sz="1200" b="0" i="0" dirty="0">
                <a:solidFill>
                  <a:srgbClr val="002060"/>
                </a:solidFill>
              </a:rPr>
              <a:t>and </a:t>
            </a:r>
            <a:r>
              <a:rPr lang="en-GB" sz="1400" b="0" i="0" dirty="0">
                <a:solidFill>
                  <a:srgbClr val="0070C0"/>
                </a:solidFill>
              </a:rPr>
              <a:t>birds</a:t>
            </a:r>
            <a:endParaRPr lang="en-IN" sz="1200" b="0" i="0" dirty="0">
              <a:solidFill>
                <a:srgbClr val="0070C0"/>
              </a:solidFill>
            </a:endParaRPr>
          </a:p>
          <a:p>
            <a:pPr marL="342900" lvl="0" indent="-342900">
              <a:lnSpc>
                <a:spcPct val="150000"/>
              </a:lnSpc>
              <a:buFont typeface="Wingdings" panose="05000000000000000000" pitchFamily="2" charset="2"/>
              <a:buChar char="§"/>
            </a:pPr>
            <a:r>
              <a:rPr lang="en-GB" sz="1200" b="0" i="0" dirty="0">
                <a:solidFill>
                  <a:srgbClr val="002060"/>
                </a:solidFill>
              </a:rPr>
              <a:t>Provides water supply for </a:t>
            </a:r>
            <a:r>
              <a:rPr lang="en-GB" sz="1400" b="0" i="0" dirty="0">
                <a:solidFill>
                  <a:srgbClr val="0070C0"/>
                </a:solidFill>
              </a:rPr>
              <a:t>irrigation </a:t>
            </a:r>
            <a:r>
              <a:rPr lang="en-GB" sz="1200" b="0" i="0" dirty="0">
                <a:solidFill>
                  <a:srgbClr val="002060"/>
                </a:solidFill>
              </a:rPr>
              <a:t>leading to cultivation of additional/ surplus crops in villages, resulting in </a:t>
            </a:r>
            <a:r>
              <a:rPr lang="en-GB" sz="1400" b="0" i="0" dirty="0">
                <a:solidFill>
                  <a:srgbClr val="0070C0"/>
                </a:solidFill>
              </a:rPr>
              <a:t>Economic upliftment </a:t>
            </a:r>
            <a:r>
              <a:rPr lang="en-GB" sz="1200" b="0" i="0" dirty="0">
                <a:solidFill>
                  <a:srgbClr val="002060"/>
                </a:solidFill>
              </a:rPr>
              <a:t>of the beneficiary community</a:t>
            </a:r>
          </a:p>
          <a:p>
            <a:pPr marL="342900" indent="-342900">
              <a:lnSpc>
                <a:spcPct val="150000"/>
              </a:lnSpc>
              <a:buFont typeface="Wingdings" panose="05000000000000000000" pitchFamily="2" charset="2"/>
              <a:buChar char="§"/>
            </a:pPr>
            <a:r>
              <a:rPr lang="en-GB" sz="1400" b="0" i="0" dirty="0">
                <a:solidFill>
                  <a:srgbClr val="0070C0"/>
                </a:solidFill>
              </a:rPr>
              <a:t>Recreational </a:t>
            </a:r>
            <a:r>
              <a:rPr lang="en-GB" sz="1200" b="0" i="0" dirty="0">
                <a:solidFill>
                  <a:srgbClr val="002060"/>
                </a:solidFill>
              </a:rPr>
              <a:t>Facilities </a:t>
            </a:r>
            <a:endParaRPr lang="en-IN" sz="1400" b="0" i="0" dirty="0">
              <a:solidFill>
                <a:srgbClr val="002060"/>
              </a:solidFill>
            </a:endParaRPr>
          </a:p>
          <a:p>
            <a:pPr marL="342900" lvl="0" indent="-342900">
              <a:lnSpc>
                <a:spcPct val="150000"/>
              </a:lnSpc>
              <a:buFont typeface="Wingdings" panose="05000000000000000000" pitchFamily="2" charset="2"/>
              <a:buChar char="§"/>
            </a:pPr>
            <a:endParaRPr lang="en-IN" sz="1200" b="0" i="0" dirty="0">
              <a:solidFill>
                <a:srgbClr val="002060"/>
              </a:solidFill>
            </a:endParaRPr>
          </a:p>
        </p:txBody>
      </p:sp>
      <p:sp>
        <p:nvSpPr>
          <p:cNvPr id="4" name="Slide Number Placeholder 3"/>
          <p:cNvSpPr>
            <a:spLocks noGrp="1"/>
          </p:cNvSpPr>
          <p:nvPr>
            <p:ph type="sldNum" sz="quarter" idx="5"/>
          </p:nvPr>
        </p:nvSpPr>
        <p:spPr/>
        <p:txBody>
          <a:bodyPr/>
          <a:lstStyle/>
          <a:p>
            <a:fld id="{EDA7CCA3-061A-4242-BD18-627B5F47783D}" type="slidenum">
              <a:rPr lang="en-IN" smtClean="0"/>
              <a:pPr/>
              <a:t>16</a:t>
            </a:fld>
            <a:endParaRPr lang="en-IN"/>
          </a:p>
        </p:txBody>
      </p:sp>
    </p:spTree>
    <p:extLst>
      <p:ext uri="{BB962C8B-B14F-4D97-AF65-F5344CB8AC3E}">
        <p14:creationId xmlns:p14="http://schemas.microsoft.com/office/powerpoint/2010/main" val="130861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3853-ABA5-45B5-A6B4-88996387D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7368F31-C542-4832-93BB-B391D9FB8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625C24B-E4A8-4A8E-83CB-9D6DE1F772E0}"/>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5" name="Footer Placeholder 4">
            <a:extLst>
              <a:ext uri="{FF2B5EF4-FFF2-40B4-BE49-F238E27FC236}">
                <a16:creationId xmlns:a16="http://schemas.microsoft.com/office/drawing/2014/main" id="{089926DE-62AC-4551-9E61-F811FBE80C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ED3EC03-CA99-447A-ACD7-F88AF2C55F83}"/>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275242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BAAE-D46F-4ECB-B41C-6ACECCCF1FA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757B8D2-9E23-4D50-A9DA-F04F3FC30D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73036C5-7CDB-4E4A-AF20-5928CAF04016}"/>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5" name="Footer Placeholder 4">
            <a:extLst>
              <a:ext uri="{FF2B5EF4-FFF2-40B4-BE49-F238E27FC236}">
                <a16:creationId xmlns:a16="http://schemas.microsoft.com/office/drawing/2014/main" id="{B70DC409-87BD-4D45-9418-D86AE5AAAB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2A1EA5-D160-4045-A584-C010389DA092}"/>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386122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E74BD9-9EB9-4E6B-B0B6-798D55D414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AA9F9C9-4368-4D08-B6B6-F8CFA58B1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96E00A-17CD-4532-AC22-38FAFD54AB45}"/>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5" name="Footer Placeholder 4">
            <a:extLst>
              <a:ext uri="{FF2B5EF4-FFF2-40B4-BE49-F238E27FC236}">
                <a16:creationId xmlns:a16="http://schemas.microsoft.com/office/drawing/2014/main" id="{321B4896-8BF2-47E5-A105-FF58383663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7589A6-68BB-4DA5-ADD7-2D619612595D}"/>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32392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B0BF-A5A4-4CE4-A0D1-2B9638D73C9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0B0751A-B7BE-420D-8A37-83700CA428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A4CE00-A9D5-4AD5-97AA-E0AE04157F35}"/>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5" name="Footer Placeholder 4">
            <a:extLst>
              <a:ext uri="{FF2B5EF4-FFF2-40B4-BE49-F238E27FC236}">
                <a16:creationId xmlns:a16="http://schemas.microsoft.com/office/drawing/2014/main" id="{722029BA-9083-41E4-811A-B177CC31647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54EF3B7-DFA8-493F-B08E-B3C8F53AEE2C}"/>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26945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E81F-5CC8-4899-9306-4402329FB9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D37D6AF-A84B-4BAA-8B32-4F623B7763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8C1F60-BE84-4CA3-9C0B-C472A27728B0}"/>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5" name="Footer Placeholder 4">
            <a:extLst>
              <a:ext uri="{FF2B5EF4-FFF2-40B4-BE49-F238E27FC236}">
                <a16:creationId xmlns:a16="http://schemas.microsoft.com/office/drawing/2014/main" id="{13A8426C-4BFD-4F96-81C4-482A5D12AE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F391117-83F9-4C87-AB13-DD5AD3776944}"/>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190216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6129-93C3-44F1-B95C-D94167949DD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724471-7914-40FF-A76B-5A264A631E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FA1C129-B599-45BB-B7F0-A1F15B866A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15051CA-8825-4F9C-9000-6DAB77054EAD}"/>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6" name="Footer Placeholder 5">
            <a:extLst>
              <a:ext uri="{FF2B5EF4-FFF2-40B4-BE49-F238E27FC236}">
                <a16:creationId xmlns:a16="http://schemas.microsoft.com/office/drawing/2014/main" id="{FF64D3E1-165F-40F5-A43C-2055532FE46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3D0D99-B833-4F90-A126-C0820E08D158}"/>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29233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C84C-E611-407E-9AB0-59FD26D2CF1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7A503D1-EBE2-4456-80E0-C3309A713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0642F-D9FD-4936-BCA2-355F4EB366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BB322B6-167A-417E-A90B-D7D13569D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2BCA4-9B1C-468A-B2FF-80D32707E9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FADC691-74ED-4545-9596-3A08F365A197}"/>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8" name="Footer Placeholder 7">
            <a:extLst>
              <a:ext uri="{FF2B5EF4-FFF2-40B4-BE49-F238E27FC236}">
                <a16:creationId xmlns:a16="http://schemas.microsoft.com/office/drawing/2014/main" id="{06FB4615-37ED-4835-97C9-FC504C83F1F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58AAAC1-8ABE-4E20-B2AD-3F60CAE2752C}"/>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219341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3EE9-654F-4BD4-861B-DF7D7FC12E0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88EF5D6-C1DB-439E-8E02-FB706F35F634}"/>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4" name="Footer Placeholder 3">
            <a:extLst>
              <a:ext uri="{FF2B5EF4-FFF2-40B4-BE49-F238E27FC236}">
                <a16:creationId xmlns:a16="http://schemas.microsoft.com/office/drawing/2014/main" id="{D007C16A-B227-4144-B25F-AD8EF83C3B4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EB8F53E-A188-4B52-9090-ACBFF1D73A5B}"/>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49830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A609E-E9A2-4445-8EC8-4653EA9D1B18}"/>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3" name="Footer Placeholder 2">
            <a:extLst>
              <a:ext uri="{FF2B5EF4-FFF2-40B4-BE49-F238E27FC236}">
                <a16:creationId xmlns:a16="http://schemas.microsoft.com/office/drawing/2014/main" id="{7D64D5B6-EFE6-4AFF-9E14-D07142D40B5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04C888F-4455-4642-8A53-3606D8BF1B61}"/>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1978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2CFA-9D7A-4FD2-819F-9CE419F38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5E0C9FC-6F27-4130-9E21-0E9DB53A6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4A507F0-7A6E-4D9C-BCD8-93F81DB1D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323E9-67ED-4AD2-99F3-0420FECCE51F}"/>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6" name="Footer Placeholder 5">
            <a:extLst>
              <a:ext uri="{FF2B5EF4-FFF2-40B4-BE49-F238E27FC236}">
                <a16:creationId xmlns:a16="http://schemas.microsoft.com/office/drawing/2014/main" id="{FE5CCB9D-E2F9-42AE-B690-CC80AC500C7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8676C6F-A6F5-4E4F-868C-36542A1D7BBD}"/>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27736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C2EE-923F-43A5-AF65-CDD540086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68C2278-FDAA-4A56-B41E-438E36163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D6F321F-5E5C-4276-BDC8-6095BE691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7EE687-8F89-457F-9B2F-9441DFDC810F}"/>
              </a:ext>
            </a:extLst>
          </p:cNvPr>
          <p:cNvSpPr>
            <a:spLocks noGrp="1"/>
          </p:cNvSpPr>
          <p:nvPr>
            <p:ph type="dt" sz="half" idx="10"/>
          </p:nvPr>
        </p:nvSpPr>
        <p:spPr/>
        <p:txBody>
          <a:bodyPr/>
          <a:lstStyle/>
          <a:p>
            <a:fld id="{9DBA4C8E-4B51-450C-9295-93E01C43821E}" type="datetimeFigureOut">
              <a:rPr lang="en-IN" smtClean="0"/>
              <a:pPr/>
              <a:t>12/03/21</a:t>
            </a:fld>
            <a:endParaRPr lang="en-IN"/>
          </a:p>
        </p:txBody>
      </p:sp>
      <p:sp>
        <p:nvSpPr>
          <p:cNvPr id="6" name="Footer Placeholder 5">
            <a:extLst>
              <a:ext uri="{FF2B5EF4-FFF2-40B4-BE49-F238E27FC236}">
                <a16:creationId xmlns:a16="http://schemas.microsoft.com/office/drawing/2014/main" id="{1FAF364B-5583-40C7-8090-AD08A3A4B27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D85C11D-167E-4C2A-9039-0A79BAD98896}"/>
              </a:ext>
            </a:extLst>
          </p:cNvPr>
          <p:cNvSpPr>
            <a:spLocks noGrp="1"/>
          </p:cNvSpPr>
          <p:nvPr>
            <p:ph type="sldNum" sz="quarter" idx="12"/>
          </p:nvPr>
        </p:nvSpPr>
        <p:spPr/>
        <p:txBody>
          <a:bodyPr/>
          <a:lstStyle/>
          <a:p>
            <a:fld id="{7F5C81B9-A8B7-46D8-83B8-8A3017DC7FDC}" type="slidenum">
              <a:rPr lang="en-IN" smtClean="0"/>
              <a:pPr/>
              <a:t>‹#›</a:t>
            </a:fld>
            <a:endParaRPr lang="en-IN"/>
          </a:p>
        </p:txBody>
      </p:sp>
    </p:spTree>
    <p:extLst>
      <p:ext uri="{BB962C8B-B14F-4D97-AF65-F5344CB8AC3E}">
        <p14:creationId xmlns:p14="http://schemas.microsoft.com/office/powerpoint/2010/main" val="216431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BA5D5A-53B1-4EB8-B2BB-DC3C8B909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3DA7A57-07FD-4EC8-8AE8-0815CA56F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D62364-2C50-43F8-927B-85D4DEED9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A4C8E-4B51-450C-9295-93E01C43821E}" type="datetimeFigureOut">
              <a:rPr lang="en-IN" smtClean="0"/>
              <a:pPr/>
              <a:t>12/03/21</a:t>
            </a:fld>
            <a:endParaRPr lang="en-IN"/>
          </a:p>
        </p:txBody>
      </p:sp>
      <p:sp>
        <p:nvSpPr>
          <p:cNvPr id="5" name="Footer Placeholder 4">
            <a:extLst>
              <a:ext uri="{FF2B5EF4-FFF2-40B4-BE49-F238E27FC236}">
                <a16:creationId xmlns:a16="http://schemas.microsoft.com/office/drawing/2014/main" id="{45BC4EF0-59A9-4E15-940E-48223CF8E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73A1B41-DE18-4B83-AAC9-06313CF49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C81B9-A8B7-46D8-83B8-8A3017DC7FDC}" type="slidenum">
              <a:rPr lang="en-IN" smtClean="0"/>
              <a:pPr/>
              <a:t>‹#›</a:t>
            </a:fld>
            <a:endParaRPr lang="en-IN"/>
          </a:p>
        </p:txBody>
      </p:sp>
    </p:spTree>
    <p:extLst>
      <p:ext uri="{BB962C8B-B14F-4D97-AF65-F5344CB8AC3E}">
        <p14:creationId xmlns:p14="http://schemas.microsoft.com/office/powerpoint/2010/main" val="353796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2.png"/><Relationship Id="rId4" Type="http://schemas.openxmlformats.org/officeDocument/2006/relationships/image" Target="../media/image30.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PHDCCI-%20Project%20Video%20Check%20Dam%20Alwar.mp4"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41D535-AECE-499E-983E-F5283EE9F342}"/>
              </a:ext>
            </a:extLst>
          </p:cNvPr>
          <p:cNvSpPr txBox="1"/>
          <p:nvPr/>
        </p:nvSpPr>
        <p:spPr>
          <a:xfrm>
            <a:off x="588936" y="2571750"/>
            <a:ext cx="11003796" cy="3416320"/>
          </a:xfrm>
          <a:prstGeom prst="rect">
            <a:avLst/>
          </a:prstGeom>
          <a:noFill/>
        </p:spPr>
        <p:txBody>
          <a:bodyPr wrap="square" rtlCol="0">
            <a:spAutoFit/>
          </a:bodyPr>
          <a:lstStyle/>
          <a:p>
            <a:pPr algn="r"/>
            <a:endParaRPr lang="en-IN" sz="4000" b="1" dirty="0">
              <a:solidFill>
                <a:srgbClr val="002060"/>
              </a:solidFill>
            </a:endParaRPr>
          </a:p>
          <a:p>
            <a:pPr lvl="0" algn="ctr">
              <a:defRPr/>
            </a:pPr>
            <a:r>
              <a:rPr lang="en-US" sz="4800" b="1" dirty="0">
                <a:solidFill>
                  <a:srgbClr val="002060"/>
                </a:solidFill>
              </a:rPr>
              <a:t>WATER, SANITATION &amp; HYGIENE  </a:t>
            </a:r>
          </a:p>
          <a:p>
            <a:pPr lvl="0" algn="ctr">
              <a:defRPr/>
            </a:pPr>
            <a:r>
              <a:rPr lang="en-US" sz="4800" b="1" dirty="0">
                <a:solidFill>
                  <a:srgbClr val="002060"/>
                </a:solidFill>
              </a:rPr>
              <a:t>(WASH) </a:t>
            </a:r>
          </a:p>
          <a:p>
            <a:pPr lvl="0" algn="ctr">
              <a:defRPr/>
            </a:pPr>
            <a:endParaRPr lang="en-US" sz="4800" b="1" dirty="0">
              <a:solidFill>
                <a:srgbClr val="002060"/>
              </a:solidFill>
            </a:endParaRPr>
          </a:p>
          <a:p>
            <a:pPr algn="ctr">
              <a:defRPr/>
            </a:pPr>
            <a:r>
              <a:rPr lang="en-US" sz="3200" b="1" dirty="0">
                <a:solidFill>
                  <a:srgbClr val="002060"/>
                </a:solidFill>
              </a:rPr>
              <a:t>LAKSHYA 					MARCH 12, 2021)</a:t>
            </a:r>
            <a:endParaRPr lang="en-IN" sz="4000" b="1" dirty="0">
              <a:solidFill>
                <a:srgbClr val="002060"/>
              </a:solidFill>
            </a:endParaRPr>
          </a:p>
        </p:txBody>
      </p:sp>
      <p:pic>
        <p:nvPicPr>
          <p:cNvPr id="6" name="Picture 2" descr="2021-22 Rotary International Theme | Serve to Change Lives | Rotary Club of  Perth"/>
          <p:cNvPicPr>
            <a:picLocks noChangeAspect="1" noChangeArrowheads="1"/>
          </p:cNvPicPr>
          <p:nvPr/>
        </p:nvPicPr>
        <p:blipFill>
          <a:blip r:embed="rId2" cstate="print"/>
          <a:srcRect/>
          <a:stretch>
            <a:fillRect/>
          </a:stretch>
        </p:blipFill>
        <p:spPr bwMode="auto">
          <a:xfrm>
            <a:off x="10927080" y="15240"/>
            <a:ext cx="1264920" cy="1187651"/>
          </a:xfrm>
          <a:prstGeom prst="rect">
            <a:avLst/>
          </a:prstGeom>
          <a:noFill/>
        </p:spPr>
      </p:pic>
      <p:pic>
        <p:nvPicPr>
          <p:cNvPr id="7" name="Picture 6" descr="PNG-for-Word-documents--presentations--and-web-use..png"/>
          <p:cNvPicPr>
            <a:picLocks noChangeAspect="1"/>
          </p:cNvPicPr>
          <p:nvPr/>
        </p:nvPicPr>
        <p:blipFill>
          <a:blip r:embed="rId3" cstate="print"/>
          <a:stretch>
            <a:fillRect/>
          </a:stretch>
        </p:blipFill>
        <p:spPr>
          <a:xfrm>
            <a:off x="4438650" y="971550"/>
            <a:ext cx="3505200" cy="1316396"/>
          </a:xfrm>
          <a:prstGeom prst="rect">
            <a:avLst/>
          </a:prstGeom>
        </p:spPr>
      </p:pic>
      <p:pic>
        <p:nvPicPr>
          <p:cNvPr id="9" name="Picture 2"/>
          <p:cNvPicPr>
            <a:picLocks noChangeAspect="1" noChangeArrowheads="1"/>
          </p:cNvPicPr>
          <p:nvPr/>
        </p:nvPicPr>
        <p:blipFill>
          <a:blip r:embed="rId4" cstate="print"/>
          <a:srcRect l="8599" t="16326" r="8581" b="14286"/>
          <a:stretch>
            <a:fillRect/>
          </a:stretch>
        </p:blipFill>
        <p:spPr bwMode="auto">
          <a:xfrm>
            <a:off x="0" y="0"/>
            <a:ext cx="1809750" cy="1166943"/>
          </a:xfrm>
          <a:prstGeom prst="rect">
            <a:avLst/>
          </a:prstGeom>
          <a:noFill/>
          <a:ln w="9525">
            <a:noFill/>
            <a:miter lim="800000"/>
            <a:headEnd/>
            <a:tailEnd/>
          </a:ln>
        </p:spPr>
      </p:pic>
    </p:spTree>
    <p:extLst>
      <p:ext uri="{BB962C8B-B14F-4D97-AF65-F5344CB8AC3E}">
        <p14:creationId xmlns:p14="http://schemas.microsoft.com/office/powerpoint/2010/main" val="103127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
            <a:ext cx="10972800" cy="715962"/>
          </a:xfrm>
        </p:spPr>
        <p:txBody>
          <a:bodyPr>
            <a:normAutofit/>
          </a:bodyPr>
          <a:lstStyle/>
          <a:p>
            <a:pPr algn="ctr"/>
            <a:r>
              <a:rPr lang="en-US" sz="3600" b="1" dirty="0">
                <a:solidFill>
                  <a:srgbClr val="000099"/>
                </a:solidFill>
              </a:rPr>
              <a:t>OUTCOME OF THE PROJECT</a:t>
            </a:r>
          </a:p>
        </p:txBody>
      </p:sp>
      <p:sp>
        <p:nvSpPr>
          <p:cNvPr id="30722" name="AutoShape 2" descr="Image result for two cows , clipart, cartoon, india"/>
          <p:cNvSpPr>
            <a:spLocks noChangeAspect="1" noChangeArrowheads="1"/>
          </p:cNvSpPr>
          <p:nvPr/>
        </p:nvSpPr>
        <p:spPr bwMode="auto">
          <a:xfrm>
            <a:off x="207433" y="-144460"/>
            <a:ext cx="406400" cy="304801"/>
          </a:xfrm>
          <a:prstGeom prst="rect">
            <a:avLst/>
          </a:prstGeom>
          <a:noFill/>
        </p:spPr>
        <p:txBody>
          <a:bodyPr vert="horz" wrap="square" lIns="91421" tIns="45711" rIns="91421" bIns="45711" numCol="1" anchor="t" anchorCtr="0" compatLnSpc="1">
            <a:prstTxWarp prst="textNoShape">
              <a:avLst/>
            </a:prstTxWarp>
          </a:bodyPr>
          <a:lstStyle/>
          <a:p>
            <a:endParaRPr lang="en-US"/>
          </a:p>
        </p:txBody>
      </p:sp>
      <p:sp>
        <p:nvSpPr>
          <p:cNvPr id="24" name="Rounded Rectangle 23"/>
          <p:cNvSpPr/>
          <p:nvPr/>
        </p:nvSpPr>
        <p:spPr>
          <a:xfrm>
            <a:off x="7721600" y="1447800"/>
            <a:ext cx="4267200" cy="44196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just">
              <a:lnSpc>
                <a:spcPct val="200000"/>
              </a:lnSpc>
              <a:buFont typeface="Wingdings" pitchFamily="2" charset="2"/>
              <a:buChar char="q"/>
            </a:pPr>
            <a:r>
              <a:rPr lang="en-US" b="1" dirty="0">
                <a:solidFill>
                  <a:srgbClr val="000099"/>
                </a:solidFill>
              </a:rPr>
              <a:t> Improved Ground water level – water conservation</a:t>
            </a:r>
          </a:p>
          <a:p>
            <a:pPr algn="just">
              <a:lnSpc>
                <a:spcPct val="200000"/>
              </a:lnSpc>
              <a:buFont typeface="Wingdings" pitchFamily="2" charset="2"/>
              <a:buChar char="q"/>
            </a:pPr>
            <a:r>
              <a:rPr lang="en-US" b="1" dirty="0">
                <a:solidFill>
                  <a:srgbClr val="000099"/>
                </a:solidFill>
              </a:rPr>
              <a:t> Combating desertification </a:t>
            </a:r>
          </a:p>
          <a:p>
            <a:pPr algn="just">
              <a:lnSpc>
                <a:spcPct val="200000"/>
              </a:lnSpc>
              <a:buFont typeface="Wingdings" pitchFamily="2" charset="2"/>
              <a:buChar char="q"/>
            </a:pPr>
            <a:r>
              <a:rPr lang="en-US" b="1" dirty="0">
                <a:solidFill>
                  <a:srgbClr val="000099"/>
                </a:solidFill>
                <a:cs typeface="Arial" pitchFamily="34" charset="0"/>
              </a:rPr>
              <a:t> Improved Access to Water</a:t>
            </a:r>
          </a:p>
          <a:p>
            <a:pPr algn="just">
              <a:lnSpc>
                <a:spcPct val="200000"/>
              </a:lnSpc>
              <a:buFont typeface="Wingdings" pitchFamily="2" charset="2"/>
              <a:buChar char="q"/>
            </a:pPr>
            <a:r>
              <a:rPr lang="en-US" b="1" dirty="0">
                <a:solidFill>
                  <a:srgbClr val="000099"/>
                </a:solidFill>
                <a:cs typeface="Arial" pitchFamily="34" charset="0"/>
              </a:rPr>
              <a:t> Income Source for Women</a:t>
            </a:r>
          </a:p>
          <a:p>
            <a:pPr algn="just">
              <a:lnSpc>
                <a:spcPct val="200000"/>
              </a:lnSpc>
              <a:buFont typeface="Wingdings" pitchFamily="2" charset="2"/>
              <a:buChar char="q"/>
            </a:pPr>
            <a:r>
              <a:rPr lang="en-US" b="1" dirty="0">
                <a:solidFill>
                  <a:srgbClr val="000099"/>
                </a:solidFill>
                <a:cs typeface="Arial" pitchFamily="34" charset="0"/>
              </a:rPr>
              <a:t> </a:t>
            </a:r>
            <a:r>
              <a:rPr lang="en-US" b="1" dirty="0">
                <a:solidFill>
                  <a:srgbClr val="000099"/>
                </a:solidFill>
              </a:rPr>
              <a:t>Benefitting agriculture - Improving livelihoods </a:t>
            </a:r>
          </a:p>
        </p:txBody>
      </p:sp>
      <p:grpSp>
        <p:nvGrpSpPr>
          <p:cNvPr id="2" name="Group 18"/>
          <p:cNvGrpSpPr/>
          <p:nvPr/>
        </p:nvGrpSpPr>
        <p:grpSpPr>
          <a:xfrm>
            <a:off x="236568" y="1371600"/>
            <a:ext cx="7383432" cy="5056497"/>
            <a:chOff x="1143002" y="598783"/>
            <a:chExt cx="5791196" cy="5893966"/>
          </a:xfrm>
        </p:grpSpPr>
        <p:grpSp>
          <p:nvGrpSpPr>
            <p:cNvPr id="3" name="Group 1"/>
            <p:cNvGrpSpPr/>
            <p:nvPr/>
          </p:nvGrpSpPr>
          <p:grpSpPr>
            <a:xfrm>
              <a:off x="1143002" y="598783"/>
              <a:ext cx="5791196" cy="5893966"/>
              <a:chOff x="228600" y="914400"/>
              <a:chExt cx="5029199" cy="5029200"/>
            </a:xfrm>
          </p:grpSpPr>
          <p:sp>
            <p:nvSpPr>
              <p:cNvPr id="32" name="Freeform 2"/>
              <p:cNvSpPr/>
              <p:nvPr/>
            </p:nvSpPr>
            <p:spPr>
              <a:xfrm>
                <a:off x="1730099" y="914400"/>
                <a:ext cx="3285873" cy="2497427"/>
              </a:xfrm>
              <a:custGeom>
                <a:avLst/>
                <a:gdLst>
                  <a:gd name="connsiteX0" fmla="*/ 672724 w 2176259"/>
                  <a:gd name="connsiteY0" fmla="*/ 0 h 1646031"/>
                  <a:gd name="connsiteX1" fmla="*/ 2124457 w 2176259"/>
                  <a:gd name="connsiteY1" fmla="*/ 864036 h 1646031"/>
                  <a:gd name="connsiteX2" fmla="*/ 2176259 w 2176259"/>
                  <a:gd name="connsiteY2" fmla="*/ 971569 h 1646031"/>
                  <a:gd name="connsiteX3" fmla="*/ 1501797 w 2176259"/>
                  <a:gd name="connsiteY3" fmla="*/ 1646031 h 1646031"/>
                  <a:gd name="connsiteX4" fmla="*/ 0 w 2176259"/>
                  <a:gd name="connsiteY4" fmla="*/ 144234 h 1646031"/>
                  <a:gd name="connsiteX5" fmla="*/ 30081 w 2176259"/>
                  <a:gd name="connsiteY5" fmla="*/ 129744 h 1646031"/>
                  <a:gd name="connsiteX6" fmla="*/ 672724 w 2176259"/>
                  <a:gd name="connsiteY6" fmla="*/ 0 h 164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259" h="1646031">
                    <a:moveTo>
                      <a:pt x="672724" y="0"/>
                    </a:moveTo>
                    <a:cubicBezTo>
                      <a:pt x="1299602" y="0"/>
                      <a:pt x="1844878" y="349377"/>
                      <a:pt x="2124457" y="864036"/>
                    </a:cubicBezTo>
                    <a:lnTo>
                      <a:pt x="2176259" y="971569"/>
                    </a:lnTo>
                    <a:lnTo>
                      <a:pt x="1501797" y="1646031"/>
                    </a:lnTo>
                    <a:lnTo>
                      <a:pt x="0" y="144234"/>
                    </a:lnTo>
                    <a:lnTo>
                      <a:pt x="30081" y="129744"/>
                    </a:lnTo>
                    <a:cubicBezTo>
                      <a:pt x="227604" y="46199"/>
                      <a:pt x="444769" y="0"/>
                      <a:pt x="672724" y="0"/>
                    </a:cubicBezTo>
                    <a:close/>
                  </a:path>
                </a:pathLst>
              </a:custGeom>
              <a:solidFill>
                <a:schemeClr val="tx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33" name="Freeform 3"/>
              <p:cNvSpPr/>
              <p:nvPr/>
            </p:nvSpPr>
            <p:spPr>
              <a:xfrm>
                <a:off x="2765002" y="2398678"/>
                <a:ext cx="2492797" cy="3306813"/>
              </a:xfrm>
              <a:custGeom>
                <a:avLst/>
                <a:gdLst>
                  <a:gd name="connsiteX0" fmla="*/ 1506765 w 1650999"/>
                  <a:gd name="connsiteY0" fmla="*/ 0 h 2179490"/>
                  <a:gd name="connsiteX1" fmla="*/ 1521255 w 1650999"/>
                  <a:gd name="connsiteY1" fmla="*/ 30081 h 2179490"/>
                  <a:gd name="connsiteX2" fmla="*/ 1650999 w 1650999"/>
                  <a:gd name="connsiteY2" fmla="*/ 672724 h 2179490"/>
                  <a:gd name="connsiteX3" fmla="*/ 786964 w 1650999"/>
                  <a:gd name="connsiteY3" fmla="*/ 2124457 h 2179490"/>
                  <a:gd name="connsiteX4" fmla="*/ 672724 w 1650999"/>
                  <a:gd name="connsiteY4" fmla="*/ 2179490 h 2179490"/>
                  <a:gd name="connsiteX5" fmla="*/ 0 w 1650999"/>
                  <a:gd name="connsiteY5" fmla="*/ 1506766 h 21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999" h="2179490">
                    <a:moveTo>
                      <a:pt x="1506765" y="0"/>
                    </a:moveTo>
                    <a:lnTo>
                      <a:pt x="1521255" y="30081"/>
                    </a:lnTo>
                    <a:cubicBezTo>
                      <a:pt x="1604801" y="227603"/>
                      <a:pt x="1650999" y="444769"/>
                      <a:pt x="1650999" y="672724"/>
                    </a:cubicBezTo>
                    <a:cubicBezTo>
                      <a:pt x="1650999" y="1299602"/>
                      <a:pt x="1301622" y="1844878"/>
                      <a:pt x="786964" y="2124457"/>
                    </a:cubicBezTo>
                    <a:lnTo>
                      <a:pt x="672724" y="2179490"/>
                    </a:lnTo>
                    <a:lnTo>
                      <a:pt x="0" y="1506766"/>
                    </a:lnTo>
                    <a:close/>
                  </a:path>
                </a:pathLst>
              </a:custGeom>
              <a:solidFill>
                <a:schemeClr val="tx1">
                  <a:lumMod val="65000"/>
                  <a:lumOff val="3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cap="small">
                  <a:solidFill>
                    <a:prstClr val="white"/>
                  </a:solidFill>
                  <a:effectLst>
                    <a:outerShdw blurRad="25400" dist="38100" dir="2700000" algn="tl">
                      <a:srgbClr val="000000">
                        <a:alpha val="70000"/>
                      </a:srgbClr>
                    </a:outerShdw>
                  </a:effectLst>
                  <a:cs typeface="Arial" pitchFamily="34" charset="0"/>
                </a:endParaRPr>
              </a:p>
            </p:txBody>
          </p:sp>
          <p:sp>
            <p:nvSpPr>
              <p:cNvPr id="34" name="Freeform 4"/>
              <p:cNvSpPr/>
              <p:nvPr/>
            </p:nvSpPr>
            <p:spPr>
              <a:xfrm>
                <a:off x="475773" y="3446322"/>
                <a:ext cx="3285774" cy="2497278"/>
              </a:xfrm>
              <a:custGeom>
                <a:avLst/>
                <a:gdLst>
                  <a:gd name="connsiteX0" fmla="*/ 674494 w 2176194"/>
                  <a:gd name="connsiteY0" fmla="*/ 0 h 1645933"/>
                  <a:gd name="connsiteX1" fmla="*/ 2176194 w 2176194"/>
                  <a:gd name="connsiteY1" fmla="*/ 1501700 h 1645933"/>
                  <a:gd name="connsiteX2" fmla="*/ 2146116 w 2176194"/>
                  <a:gd name="connsiteY2" fmla="*/ 1516189 h 1645933"/>
                  <a:gd name="connsiteX3" fmla="*/ 1503472 w 2176194"/>
                  <a:gd name="connsiteY3" fmla="*/ 1645933 h 1645933"/>
                  <a:gd name="connsiteX4" fmla="*/ 51739 w 2176194"/>
                  <a:gd name="connsiteY4" fmla="*/ 781898 h 1645933"/>
                  <a:gd name="connsiteX5" fmla="*/ 0 w 2176194"/>
                  <a:gd name="connsiteY5" fmla="*/ 674494 h 16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6194" h="1645933">
                    <a:moveTo>
                      <a:pt x="674494" y="0"/>
                    </a:moveTo>
                    <a:lnTo>
                      <a:pt x="2176194" y="1501700"/>
                    </a:lnTo>
                    <a:lnTo>
                      <a:pt x="2146116" y="1516189"/>
                    </a:lnTo>
                    <a:cubicBezTo>
                      <a:pt x="1948593" y="1599735"/>
                      <a:pt x="1731428" y="1645933"/>
                      <a:pt x="1503472" y="1645933"/>
                    </a:cubicBezTo>
                    <a:cubicBezTo>
                      <a:pt x="876595" y="1645933"/>
                      <a:pt x="331318" y="1296556"/>
                      <a:pt x="51739" y="781898"/>
                    </a:cubicBezTo>
                    <a:lnTo>
                      <a:pt x="0" y="674494"/>
                    </a:lnTo>
                    <a:close/>
                  </a:path>
                </a:pathLst>
              </a:cu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cap="small">
                  <a:solidFill>
                    <a:prstClr val="white"/>
                  </a:solidFill>
                  <a:effectLst>
                    <a:outerShdw blurRad="25400" dist="38100" dir="2700000" algn="tl">
                      <a:srgbClr val="000000">
                        <a:alpha val="70000"/>
                      </a:srgbClr>
                    </a:outerShdw>
                  </a:effectLst>
                  <a:cs typeface="Arial" pitchFamily="34" charset="0"/>
                </a:endParaRPr>
              </a:p>
            </p:txBody>
          </p:sp>
          <p:sp>
            <p:nvSpPr>
              <p:cNvPr id="35" name="Freeform 5"/>
              <p:cNvSpPr/>
              <p:nvPr/>
            </p:nvSpPr>
            <p:spPr>
              <a:xfrm>
                <a:off x="228600" y="1143713"/>
                <a:ext cx="2488540" cy="3304028"/>
              </a:xfrm>
              <a:custGeom>
                <a:avLst/>
                <a:gdLst>
                  <a:gd name="connsiteX0" fmla="*/ 974468 w 1648179"/>
                  <a:gd name="connsiteY0" fmla="*/ 0 h 2177655"/>
                  <a:gd name="connsiteX1" fmla="*/ 1648179 w 1648179"/>
                  <a:gd name="connsiteY1" fmla="*/ 673711 h 2177655"/>
                  <a:gd name="connsiteX2" fmla="*/ 144234 w 1648179"/>
                  <a:gd name="connsiteY2" fmla="*/ 2177655 h 2177655"/>
                  <a:gd name="connsiteX3" fmla="*/ 129744 w 1648179"/>
                  <a:gd name="connsiteY3" fmla="*/ 2147575 h 2177655"/>
                  <a:gd name="connsiteX4" fmla="*/ 0 w 1648179"/>
                  <a:gd name="connsiteY4" fmla="*/ 1504931 h 2177655"/>
                  <a:gd name="connsiteX5" fmla="*/ 864036 w 1648179"/>
                  <a:gd name="connsiteY5" fmla="*/ 53198 h 217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179" h="2177655">
                    <a:moveTo>
                      <a:pt x="974468" y="0"/>
                    </a:moveTo>
                    <a:lnTo>
                      <a:pt x="1648179" y="673711"/>
                    </a:lnTo>
                    <a:lnTo>
                      <a:pt x="144234" y="2177655"/>
                    </a:lnTo>
                    <a:lnTo>
                      <a:pt x="129744" y="2147575"/>
                    </a:lnTo>
                    <a:cubicBezTo>
                      <a:pt x="46199" y="1950052"/>
                      <a:pt x="0" y="1732887"/>
                      <a:pt x="0" y="1504931"/>
                    </a:cubicBezTo>
                    <a:cubicBezTo>
                      <a:pt x="0" y="878053"/>
                      <a:pt x="349377" y="332777"/>
                      <a:pt x="864036" y="53198"/>
                    </a:cubicBezTo>
                    <a:close/>
                  </a:path>
                </a:pathLst>
              </a:custGeom>
              <a:solidFill>
                <a:srgbClr val="FF99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cap="small">
                  <a:solidFill>
                    <a:prstClr val="white"/>
                  </a:solidFill>
                  <a:effectLst>
                    <a:outerShdw blurRad="25400" dist="38100" dir="2700000" algn="tl">
                      <a:srgbClr val="000000">
                        <a:alpha val="70000"/>
                      </a:srgbClr>
                    </a:outerShdw>
                  </a:effectLst>
                  <a:cs typeface="Arial" pitchFamily="34" charset="0"/>
                </a:endParaRPr>
              </a:p>
            </p:txBody>
          </p:sp>
          <p:sp>
            <p:nvSpPr>
              <p:cNvPr id="36" name="TextBox 6"/>
              <p:cNvSpPr txBox="1"/>
              <p:nvPr/>
            </p:nvSpPr>
            <p:spPr>
              <a:xfrm>
                <a:off x="2616685" y="1440867"/>
                <a:ext cx="1440408" cy="642842"/>
              </a:xfrm>
              <a:prstGeom prst="rect">
                <a:avLst/>
              </a:prstGeom>
              <a:noFill/>
            </p:spPr>
            <p:txBody>
              <a:bodyPr wrap="none" rtlCol="0">
                <a:spAutoFit/>
              </a:bodyPr>
              <a:lstStyle/>
              <a:p>
                <a:r>
                  <a:rPr lang="en-US" b="1" dirty="0">
                    <a:solidFill>
                      <a:schemeClr val="bg1"/>
                    </a:solidFill>
                    <a:effectLst>
                      <a:outerShdw blurRad="50800" dist="38100" dir="2700000" algn="tl" rotWithShape="0">
                        <a:prstClr val="black">
                          <a:alpha val="40000"/>
                        </a:prstClr>
                      </a:outerShdw>
                    </a:effectLst>
                  </a:rPr>
                  <a:t>500 + Villages &amp; </a:t>
                </a:r>
              </a:p>
              <a:p>
                <a:r>
                  <a:rPr lang="en-US" b="1" dirty="0">
                    <a:solidFill>
                      <a:schemeClr val="bg1"/>
                    </a:solidFill>
                    <a:effectLst>
                      <a:outerShdw blurRad="50800" dist="38100" dir="2700000" algn="tl" rotWithShape="0">
                        <a:prstClr val="black">
                          <a:alpha val="40000"/>
                        </a:prstClr>
                      </a:outerShdw>
                    </a:effectLst>
                  </a:rPr>
                  <a:t>35,000+ Households</a:t>
                </a:r>
              </a:p>
            </p:txBody>
          </p:sp>
          <p:sp>
            <p:nvSpPr>
              <p:cNvPr id="37" name="Oval 7"/>
              <p:cNvSpPr/>
              <p:nvPr/>
            </p:nvSpPr>
            <p:spPr>
              <a:xfrm>
                <a:off x="3555691" y="2363492"/>
                <a:ext cx="829417" cy="681925"/>
              </a:xfrm>
              <a:prstGeom prst="ellipse">
                <a:avLst/>
              </a:prstGeom>
              <a:blipFill>
                <a:blip r:embed="rId2"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Oval 8"/>
              <p:cNvSpPr/>
              <p:nvPr/>
            </p:nvSpPr>
            <p:spPr>
              <a:xfrm>
                <a:off x="4199020" y="3273770"/>
                <a:ext cx="916128" cy="767166"/>
              </a:xfrm>
              <a:prstGeom prst="ellipse">
                <a:avLst/>
              </a:prstGeom>
              <a:blipFill>
                <a:blip r:embed="rId3" cstate="print">
                  <a:duotone>
                    <a:schemeClr val="accent3">
                      <a:shade val="45000"/>
                      <a:satMod val="135000"/>
                    </a:schemeClr>
                    <a:prstClr val="white"/>
                  </a:duotone>
                </a:blip>
                <a:stretch>
                  <a:fillRect/>
                </a:stretch>
              </a:bli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Oval 9"/>
              <p:cNvSpPr/>
              <p:nvPr/>
            </p:nvSpPr>
            <p:spPr>
              <a:xfrm>
                <a:off x="2015289" y="5009160"/>
                <a:ext cx="794084" cy="718457"/>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TextBox 10"/>
              <p:cNvSpPr txBox="1"/>
              <p:nvPr/>
            </p:nvSpPr>
            <p:spPr>
              <a:xfrm>
                <a:off x="2371490" y="1764268"/>
                <a:ext cx="2648310" cy="397950"/>
              </a:xfrm>
              <a:prstGeom prst="rect">
                <a:avLst/>
              </a:prstGeom>
              <a:noFill/>
            </p:spPr>
            <p:txBody>
              <a:bodyPr wrap="square" rtlCol="0">
                <a:spAutoFit/>
              </a:bodyPr>
              <a:lstStyle/>
              <a:p>
                <a:pPr algn="ctr"/>
                <a:endParaRPr lang="en-US" sz="2000" b="1" dirty="0">
                  <a:solidFill>
                    <a:schemeClr val="bg1"/>
                  </a:solidFill>
                  <a:effectLst>
                    <a:outerShdw blurRad="50800" dist="38100" dir="2700000" algn="tl" rotWithShape="0">
                      <a:prstClr val="black">
                        <a:alpha val="40000"/>
                      </a:prstClr>
                    </a:outerShdw>
                  </a:effectLst>
                </a:endParaRPr>
              </a:p>
            </p:txBody>
          </p:sp>
          <p:sp>
            <p:nvSpPr>
              <p:cNvPr id="41" name="TextBox 11"/>
              <p:cNvSpPr txBox="1"/>
              <p:nvPr/>
            </p:nvSpPr>
            <p:spPr>
              <a:xfrm>
                <a:off x="3276599" y="4097523"/>
                <a:ext cx="1981200" cy="642842"/>
              </a:xfrm>
              <a:prstGeom prst="rect">
                <a:avLst/>
              </a:prstGeom>
              <a:noFill/>
            </p:spPr>
            <p:txBody>
              <a:bodyPr wrap="square" rtlCol="0">
                <a:spAutoFit/>
              </a:bodyPr>
              <a:lstStyle/>
              <a:p>
                <a:r>
                  <a:rPr lang="en-US" b="1" dirty="0">
                    <a:solidFill>
                      <a:schemeClr val="bg1"/>
                    </a:solidFill>
                    <a:effectLst>
                      <a:outerShdw blurRad="50800" dist="38100" dir="2700000" algn="tl" rotWithShape="0">
                        <a:prstClr val="black">
                          <a:alpha val="40000"/>
                        </a:prstClr>
                      </a:outerShdw>
                    </a:effectLst>
                  </a:rPr>
                  <a:t>1.5  Lac + Acre </a:t>
                </a:r>
              </a:p>
              <a:p>
                <a:r>
                  <a:rPr lang="en-US" b="1" dirty="0">
                    <a:solidFill>
                      <a:schemeClr val="bg1"/>
                    </a:solidFill>
                    <a:effectLst>
                      <a:outerShdw blurRad="50800" dist="38100" dir="2700000" algn="tl" rotWithShape="0">
                        <a:prstClr val="black">
                          <a:alpha val="40000"/>
                        </a:prstClr>
                      </a:outerShdw>
                    </a:effectLst>
                  </a:rPr>
                  <a:t>Agricultural  Land Benefitted</a:t>
                </a:r>
              </a:p>
            </p:txBody>
          </p:sp>
          <p:sp>
            <p:nvSpPr>
              <p:cNvPr id="42" name="TextBox 12"/>
              <p:cNvSpPr txBox="1"/>
              <p:nvPr/>
            </p:nvSpPr>
            <p:spPr>
              <a:xfrm>
                <a:off x="2004758" y="2733327"/>
                <a:ext cx="1466352" cy="1377518"/>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rPr>
                  <a:t>Impacted </a:t>
                </a:r>
                <a:br>
                  <a:rPr lang="en-US" sz="2800" b="1" dirty="0">
                    <a:solidFill>
                      <a:srgbClr val="FF0000"/>
                    </a:solidFill>
                    <a:effectLst>
                      <a:outerShdw blurRad="38100" dist="38100" dir="2700000" algn="tl">
                        <a:srgbClr val="000000">
                          <a:alpha val="43137"/>
                        </a:srgbClr>
                      </a:outerShdw>
                    </a:effectLst>
                  </a:rPr>
                </a:br>
                <a:r>
                  <a:rPr lang="en-US" sz="2800" b="1" dirty="0">
                    <a:solidFill>
                      <a:srgbClr val="FF0000"/>
                    </a:solidFill>
                    <a:effectLst>
                      <a:outerShdw blurRad="38100" dist="38100" dir="2700000" algn="tl">
                        <a:srgbClr val="000000">
                          <a:alpha val="43137"/>
                        </a:srgbClr>
                      </a:outerShdw>
                    </a:effectLst>
                  </a:rPr>
                  <a:t>10 Lac + </a:t>
                </a:r>
              </a:p>
              <a:p>
                <a:pPr algn="ctr"/>
                <a:r>
                  <a:rPr lang="en-US" sz="2800" b="1" dirty="0">
                    <a:solidFill>
                      <a:srgbClr val="FF0000"/>
                    </a:solidFill>
                    <a:effectLst>
                      <a:outerShdw blurRad="38100" dist="38100" dir="2700000" algn="tl">
                        <a:srgbClr val="000000">
                          <a:alpha val="43137"/>
                        </a:srgbClr>
                      </a:outerShdw>
                    </a:effectLst>
                  </a:rPr>
                  <a:t>People </a:t>
                </a:r>
              </a:p>
            </p:txBody>
          </p:sp>
          <p:sp>
            <p:nvSpPr>
              <p:cNvPr id="43" name="TextBox 13"/>
              <p:cNvSpPr txBox="1"/>
              <p:nvPr/>
            </p:nvSpPr>
            <p:spPr>
              <a:xfrm>
                <a:off x="2875644" y="1444825"/>
                <a:ext cx="125829" cy="397950"/>
              </a:xfrm>
              <a:prstGeom prst="rect">
                <a:avLst/>
              </a:prstGeom>
              <a:noFill/>
            </p:spPr>
            <p:txBody>
              <a:bodyPr wrap="none" rtlCol="0">
                <a:spAutoFit/>
              </a:bodyPr>
              <a:lstStyle/>
              <a:p>
                <a:endParaRPr lang="en-US" sz="2000" b="1" dirty="0">
                  <a:solidFill>
                    <a:schemeClr val="bg1"/>
                  </a:solidFill>
                  <a:effectLst>
                    <a:outerShdw blurRad="50800" dist="38100" dir="2700000" algn="tl" rotWithShape="0">
                      <a:prstClr val="black">
                        <a:alpha val="40000"/>
                      </a:prstClr>
                    </a:outerShdw>
                  </a:effectLst>
                </a:endParaRPr>
              </a:p>
            </p:txBody>
          </p:sp>
          <p:pic>
            <p:nvPicPr>
              <p:cNvPr id="44" name="Picture 2" descr="C:\Users\Shreya Verma\Downloads\dam.png"/>
              <p:cNvPicPr>
                <a:picLocks noChangeAspect="1" noChangeArrowheads="1"/>
              </p:cNvPicPr>
              <p:nvPr/>
            </p:nvPicPr>
            <p:blipFill>
              <a:blip r:embed="rId5" cstate="print"/>
              <a:srcRect/>
              <a:stretch>
                <a:fillRect/>
              </a:stretch>
            </p:blipFill>
            <p:spPr bwMode="auto">
              <a:xfrm>
                <a:off x="677586" y="2093988"/>
                <a:ext cx="838200" cy="76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5" name="TextBox 15"/>
              <p:cNvSpPr txBox="1"/>
              <p:nvPr/>
            </p:nvSpPr>
            <p:spPr>
              <a:xfrm>
                <a:off x="956510" y="1484084"/>
                <a:ext cx="1214607" cy="704065"/>
              </a:xfrm>
              <a:prstGeom prst="rect">
                <a:avLst/>
              </a:prstGeom>
              <a:noFill/>
            </p:spPr>
            <p:txBody>
              <a:bodyPr wrap="none" rtlCol="0">
                <a:spAutoFit/>
              </a:bodyPr>
              <a:lstStyle/>
              <a:p>
                <a:r>
                  <a:rPr lang="en-US" sz="2000" b="1" dirty="0">
                    <a:solidFill>
                      <a:schemeClr val="bg1"/>
                    </a:solidFill>
                    <a:effectLst>
                      <a:outerShdw blurRad="50800" dist="38100" dir="2700000" algn="tl" rotWithShape="0">
                        <a:prstClr val="black">
                          <a:alpha val="40000"/>
                        </a:prstClr>
                      </a:outerShdw>
                    </a:effectLst>
                  </a:rPr>
                  <a:t>Constructed </a:t>
                </a:r>
                <a:br>
                  <a:rPr lang="en-US" sz="2000" b="1" dirty="0">
                    <a:solidFill>
                      <a:schemeClr val="bg1"/>
                    </a:solidFill>
                    <a:effectLst>
                      <a:outerShdw blurRad="50800" dist="38100" dir="2700000" algn="tl" rotWithShape="0">
                        <a:prstClr val="black">
                          <a:alpha val="40000"/>
                        </a:prstClr>
                      </a:outerShdw>
                    </a:effectLst>
                  </a:rPr>
                </a:br>
                <a:r>
                  <a:rPr lang="en-US" sz="2000" b="1" dirty="0">
                    <a:solidFill>
                      <a:schemeClr val="bg1"/>
                    </a:solidFill>
                    <a:effectLst>
                      <a:outerShdw blurRad="50800" dist="38100" dir="2700000" algn="tl" rotWithShape="0">
                        <a:prstClr val="black">
                          <a:alpha val="40000"/>
                        </a:prstClr>
                      </a:outerShdw>
                    </a:effectLst>
                  </a:rPr>
                  <a:t>300 Structures </a:t>
                </a:r>
              </a:p>
            </p:txBody>
          </p:sp>
          <p:sp>
            <p:nvSpPr>
              <p:cNvPr id="46" name="TextBox 16"/>
              <p:cNvSpPr txBox="1"/>
              <p:nvPr/>
            </p:nvSpPr>
            <p:spPr>
              <a:xfrm>
                <a:off x="228600" y="2855495"/>
                <a:ext cx="1995896" cy="826511"/>
              </a:xfrm>
              <a:prstGeom prst="rect">
                <a:avLst/>
              </a:prstGeom>
              <a:noFill/>
            </p:spPr>
            <p:txBody>
              <a:bodyPr wrap="square" rtlCol="0">
                <a:spAutoFit/>
              </a:bodyPr>
              <a:lstStyle/>
              <a:p>
                <a:r>
                  <a:rPr lang="en-US" sz="1600" b="1" dirty="0">
                    <a:solidFill>
                      <a:schemeClr val="bg1"/>
                    </a:solidFill>
                    <a:effectLst>
                      <a:outerShdw blurRad="50800" dist="38100" dir="2700000" algn="tl" rotWithShape="0">
                        <a:prstClr val="black">
                          <a:alpha val="40000"/>
                        </a:prstClr>
                      </a:outerShdw>
                    </a:effectLst>
                  </a:rPr>
                  <a:t>200 Lac+ Cu Mts.  </a:t>
                </a:r>
              </a:p>
              <a:p>
                <a:r>
                  <a:rPr lang="en-US" sz="1600" b="1" dirty="0">
                    <a:solidFill>
                      <a:schemeClr val="bg1"/>
                    </a:solidFill>
                    <a:effectLst>
                      <a:outerShdw blurRad="50800" dist="38100" dir="2700000" algn="tl" rotWithShape="0">
                        <a:prstClr val="black">
                          <a:alpha val="40000"/>
                        </a:prstClr>
                      </a:outerShdw>
                    </a:effectLst>
                  </a:rPr>
                  <a:t>Water Harvesting Potential </a:t>
                </a:r>
              </a:p>
              <a:p>
                <a:r>
                  <a:rPr lang="en-US" sz="1600" b="1" dirty="0">
                    <a:solidFill>
                      <a:schemeClr val="bg1"/>
                    </a:solidFill>
                    <a:effectLst>
                      <a:outerShdw blurRad="50800" dist="38100" dir="2700000" algn="tl" rotWithShape="0">
                        <a:prstClr val="black">
                          <a:alpha val="40000"/>
                        </a:prstClr>
                      </a:outerShdw>
                    </a:effectLst>
                  </a:rPr>
                  <a:t>Created </a:t>
                </a:r>
              </a:p>
            </p:txBody>
          </p:sp>
        </p:grpSp>
        <p:sp>
          <p:nvSpPr>
            <p:cNvPr id="31" name="TextBox 30"/>
            <p:cNvSpPr txBox="1"/>
            <p:nvPr/>
          </p:nvSpPr>
          <p:spPr>
            <a:xfrm>
              <a:off x="1676400" y="4537183"/>
              <a:ext cx="1598149" cy="753378"/>
            </a:xfrm>
            <a:prstGeom prst="rect">
              <a:avLst/>
            </a:prstGeom>
            <a:noFill/>
          </p:spPr>
          <p:txBody>
            <a:bodyPr wrap="none" rtlCol="0">
              <a:spAutoFit/>
            </a:bodyPr>
            <a:lstStyle/>
            <a:p>
              <a:r>
                <a:rPr lang="en-US" b="1" dirty="0">
                  <a:solidFill>
                    <a:schemeClr val="bg1"/>
                  </a:solidFill>
                  <a:effectLst>
                    <a:outerShdw blurRad="50800" dist="38100" dir="2700000" algn="tl" rotWithShape="0">
                      <a:prstClr val="black">
                        <a:alpha val="40000"/>
                      </a:prstClr>
                    </a:outerShdw>
                  </a:effectLst>
                </a:rPr>
                <a:t>About 2500+ Wells </a:t>
              </a:r>
            </a:p>
            <a:p>
              <a:r>
                <a:rPr lang="en-US" b="1" dirty="0">
                  <a:solidFill>
                    <a:schemeClr val="bg1"/>
                  </a:solidFill>
                  <a:effectLst>
                    <a:outerShdw blurRad="50800" dist="38100" dir="2700000" algn="tl" rotWithShape="0">
                      <a:prstClr val="black">
                        <a:alpha val="40000"/>
                      </a:prstClr>
                    </a:outerShdw>
                  </a:effectLst>
                </a:rPr>
                <a:t>Recharged</a:t>
              </a:r>
            </a:p>
          </p:txBody>
        </p:sp>
      </p:grpSp>
      <p:pic>
        <p:nvPicPr>
          <p:cNvPr id="28" name="Picture 2"/>
          <p:cNvPicPr>
            <a:picLocks noChangeAspect="1" noChangeArrowheads="1"/>
          </p:cNvPicPr>
          <p:nvPr/>
        </p:nvPicPr>
        <p:blipFill>
          <a:blip r:embed="rId6"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29" name="Picture 2" descr="2021-22 Rotary International Theme | Serve to Change Lives | Rotary Club of  Perth"/>
          <p:cNvPicPr>
            <a:picLocks noChangeAspect="1" noChangeArrowheads="1"/>
          </p:cNvPicPr>
          <p:nvPr/>
        </p:nvPicPr>
        <p:blipFill>
          <a:blip r:embed="rId7" cstate="print"/>
          <a:srcRect/>
          <a:stretch>
            <a:fillRect/>
          </a:stretch>
        </p:blipFill>
        <p:spPr bwMode="auto">
          <a:xfrm>
            <a:off x="11295210" y="15241"/>
            <a:ext cx="896790" cy="84200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41D535-AECE-499E-983E-F5283EE9F342}"/>
              </a:ext>
            </a:extLst>
          </p:cNvPr>
          <p:cNvSpPr txBox="1"/>
          <p:nvPr/>
        </p:nvSpPr>
        <p:spPr>
          <a:xfrm>
            <a:off x="619416" y="1601750"/>
            <a:ext cx="11003796" cy="4708981"/>
          </a:xfrm>
          <a:prstGeom prst="rect">
            <a:avLst/>
          </a:prstGeom>
          <a:noFill/>
        </p:spPr>
        <p:txBody>
          <a:bodyPr wrap="square" rtlCol="0">
            <a:spAutoFit/>
          </a:bodyPr>
          <a:lstStyle/>
          <a:p>
            <a:pPr algn="r"/>
            <a:endParaRPr lang="en-IN" sz="4800" b="1" dirty="0">
              <a:solidFill>
                <a:srgbClr val="002060"/>
              </a:solidFill>
            </a:endParaRPr>
          </a:p>
          <a:p>
            <a:pPr algn="ctr"/>
            <a:endParaRPr lang="en-IN" sz="3600" b="1" dirty="0">
              <a:solidFill>
                <a:srgbClr val="002060"/>
              </a:solidFill>
            </a:endParaRPr>
          </a:p>
          <a:p>
            <a:pPr algn="ctr"/>
            <a:r>
              <a:rPr lang="en-IN" sz="7200" b="1" dirty="0">
                <a:solidFill>
                  <a:srgbClr val="FF0000"/>
                </a:solidFill>
              </a:rPr>
              <a:t>T</a:t>
            </a:r>
            <a:r>
              <a:rPr lang="en-IN" sz="4800" b="1" dirty="0">
                <a:solidFill>
                  <a:srgbClr val="002060"/>
                </a:solidFill>
              </a:rPr>
              <a:t>RANSFORMATION OF WATER BODIES</a:t>
            </a:r>
          </a:p>
          <a:p>
            <a:pPr algn="ctr"/>
            <a:endParaRPr lang="en-IN" sz="4800" b="1" dirty="0">
              <a:solidFill>
                <a:srgbClr val="002060"/>
              </a:solidFill>
            </a:endParaRPr>
          </a:p>
          <a:p>
            <a:pPr algn="ctr"/>
            <a:endParaRPr lang="en-IN" sz="4800" b="1" dirty="0">
              <a:solidFill>
                <a:srgbClr val="002060"/>
              </a:solidFill>
            </a:endParaRPr>
          </a:p>
          <a:p>
            <a:pPr algn="r"/>
            <a:endParaRPr lang="en-IN" sz="4800" b="1" dirty="0">
              <a:solidFill>
                <a:srgbClr val="002060"/>
              </a:solidFill>
            </a:endParaRPr>
          </a:p>
        </p:txBody>
      </p:sp>
      <p:pic>
        <p:nvPicPr>
          <p:cNvPr id="9" name="Picture 2"/>
          <p:cNvPicPr>
            <a:picLocks noChangeAspect="1" noChangeArrowheads="1"/>
          </p:cNvPicPr>
          <p:nvPr/>
        </p:nvPicPr>
        <p:blipFill>
          <a:blip r:embed="rId2"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0" name="Picture 2" descr="2021-22 Rotary International Theme | Serve to Change Lives | Rotary Club of  Perth"/>
          <p:cNvPicPr>
            <a:picLocks noChangeAspect="1" noChangeArrowheads="1"/>
          </p:cNvPicPr>
          <p:nvPr/>
        </p:nvPicPr>
        <p:blipFill>
          <a:blip r:embed="rId3"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103127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77EBDB5-B519-44CC-B132-9B462A318B18}"/>
              </a:ext>
            </a:extLst>
          </p:cNvPr>
          <p:cNvSpPr txBox="1"/>
          <p:nvPr/>
        </p:nvSpPr>
        <p:spPr>
          <a:xfrm>
            <a:off x="461907" y="721806"/>
            <a:ext cx="11497938" cy="1085810"/>
          </a:xfrm>
          <a:prstGeom prst="rect">
            <a:avLst/>
          </a:prstGeom>
          <a:noFill/>
        </p:spPr>
        <p:txBody>
          <a:bodyPr wrap="square" rtlCol="0">
            <a:spAutoFit/>
          </a:bodyPr>
          <a:lstStyle/>
          <a:p>
            <a:pPr>
              <a:lnSpc>
                <a:spcPct val="150000"/>
              </a:lnSpc>
            </a:pPr>
            <a:r>
              <a:rPr lang="en-IN" sz="4800" b="1" dirty="0">
                <a:solidFill>
                  <a:srgbClr val="FF0000"/>
                </a:solidFill>
              </a:rPr>
              <a:t>T</a:t>
            </a:r>
            <a:r>
              <a:rPr lang="en-IN" sz="3200" b="1" dirty="0">
                <a:solidFill>
                  <a:srgbClr val="002060"/>
                </a:solidFill>
              </a:rPr>
              <a:t>RANSFORMATION OF WATER BODIES</a:t>
            </a:r>
          </a:p>
        </p:txBody>
      </p:sp>
      <p:pic>
        <p:nvPicPr>
          <p:cNvPr id="10" name="image5.jpg">
            <a:extLst>
              <a:ext uri="{FF2B5EF4-FFF2-40B4-BE49-F238E27FC236}">
                <a16:creationId xmlns:a16="http://schemas.microsoft.com/office/drawing/2014/main" id="{A56218DB-C7FE-4B38-9BF1-FA0E1AC3B513}"/>
              </a:ext>
            </a:extLst>
          </p:cNvPr>
          <p:cNvPicPr/>
          <p:nvPr/>
        </p:nvPicPr>
        <p:blipFill>
          <a:blip r:embed="rId3" cstate="print"/>
          <a:srcRect/>
          <a:stretch>
            <a:fillRect/>
          </a:stretch>
        </p:blipFill>
        <p:spPr>
          <a:xfrm>
            <a:off x="1064871" y="2060292"/>
            <a:ext cx="4775406" cy="3142269"/>
          </a:xfrm>
          <a:prstGeom prst="rect">
            <a:avLst/>
          </a:prstGeom>
          <a:ln/>
        </p:spPr>
      </p:pic>
      <p:pic>
        <p:nvPicPr>
          <p:cNvPr id="11" name="image9.jpg">
            <a:extLst>
              <a:ext uri="{FF2B5EF4-FFF2-40B4-BE49-F238E27FC236}">
                <a16:creationId xmlns:a16="http://schemas.microsoft.com/office/drawing/2014/main" id="{95A2A8A1-B79D-4AA7-AF4C-1A8D21CB6A80}"/>
              </a:ext>
            </a:extLst>
          </p:cNvPr>
          <p:cNvPicPr/>
          <p:nvPr/>
        </p:nvPicPr>
        <p:blipFill>
          <a:blip r:embed="rId4" cstate="print"/>
          <a:srcRect/>
          <a:stretch>
            <a:fillRect/>
          </a:stretch>
        </p:blipFill>
        <p:spPr>
          <a:xfrm>
            <a:off x="6036988" y="2060292"/>
            <a:ext cx="4775406" cy="3142269"/>
          </a:xfrm>
          <a:prstGeom prst="rect">
            <a:avLst/>
          </a:prstGeom>
          <a:ln/>
        </p:spPr>
      </p:pic>
      <p:sp>
        <p:nvSpPr>
          <p:cNvPr id="12" name="TextBox 11">
            <a:extLst>
              <a:ext uri="{FF2B5EF4-FFF2-40B4-BE49-F238E27FC236}">
                <a16:creationId xmlns:a16="http://schemas.microsoft.com/office/drawing/2014/main" id="{66B651F5-1772-403D-B02F-1243E3D6A29E}"/>
              </a:ext>
            </a:extLst>
          </p:cNvPr>
          <p:cNvSpPr txBox="1"/>
          <p:nvPr/>
        </p:nvSpPr>
        <p:spPr>
          <a:xfrm>
            <a:off x="2383247" y="5181387"/>
            <a:ext cx="1664883" cy="461665"/>
          </a:xfrm>
          <a:prstGeom prst="rect">
            <a:avLst/>
          </a:prstGeom>
          <a:noFill/>
        </p:spPr>
        <p:txBody>
          <a:bodyPr wrap="square" rtlCol="0">
            <a:spAutoFit/>
          </a:bodyPr>
          <a:lstStyle/>
          <a:p>
            <a:pPr algn="ctr"/>
            <a:r>
              <a:rPr lang="en-IN" sz="2400" b="1" i="1" u="sng" dirty="0"/>
              <a:t>Before</a:t>
            </a:r>
          </a:p>
        </p:txBody>
      </p:sp>
      <p:sp>
        <p:nvSpPr>
          <p:cNvPr id="13" name="TextBox 12">
            <a:extLst>
              <a:ext uri="{FF2B5EF4-FFF2-40B4-BE49-F238E27FC236}">
                <a16:creationId xmlns:a16="http://schemas.microsoft.com/office/drawing/2014/main" id="{6BF2615D-A8CB-4C12-862B-316CA991DC08}"/>
              </a:ext>
            </a:extLst>
          </p:cNvPr>
          <p:cNvSpPr txBox="1"/>
          <p:nvPr/>
        </p:nvSpPr>
        <p:spPr>
          <a:xfrm>
            <a:off x="7575281" y="5172683"/>
            <a:ext cx="1664883" cy="461665"/>
          </a:xfrm>
          <a:prstGeom prst="rect">
            <a:avLst/>
          </a:prstGeom>
          <a:noFill/>
        </p:spPr>
        <p:txBody>
          <a:bodyPr wrap="square" rtlCol="0">
            <a:spAutoFit/>
          </a:bodyPr>
          <a:lstStyle/>
          <a:p>
            <a:pPr algn="ctr"/>
            <a:r>
              <a:rPr lang="en-IN" sz="2400" b="1" i="1" u="sng" dirty="0"/>
              <a:t>After</a:t>
            </a:r>
          </a:p>
        </p:txBody>
      </p:sp>
      <p:pic>
        <p:nvPicPr>
          <p:cNvPr id="17" name="Picture 2"/>
          <p:cNvPicPr>
            <a:picLocks noChangeAspect="1" noChangeArrowheads="1"/>
          </p:cNvPicPr>
          <p:nvPr/>
        </p:nvPicPr>
        <p:blipFill>
          <a:blip r:embed="rId5"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9" name="Picture 2" descr="2021-22 Rotary International Theme | Serve to Change Lives | Rotary Club of  Perth"/>
          <p:cNvPicPr>
            <a:picLocks noChangeAspect="1" noChangeArrowheads="1"/>
          </p:cNvPicPr>
          <p:nvPr/>
        </p:nvPicPr>
        <p:blipFill>
          <a:blip r:embed="rId6"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250105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39DFD58-5CE9-4354-B47C-57305B7859F7}"/>
              </a:ext>
            </a:extLst>
          </p:cNvPr>
          <p:cNvSpPr>
            <a:spLocks noGrp="1"/>
          </p:cNvSpPr>
          <p:nvPr>
            <p:ph type="title"/>
          </p:nvPr>
        </p:nvSpPr>
        <p:spPr>
          <a:xfrm>
            <a:off x="838200" y="651205"/>
            <a:ext cx="10515600" cy="1325563"/>
          </a:xfrm>
        </p:spPr>
        <p:txBody>
          <a:bodyPr>
            <a:normAutofit/>
          </a:bodyPr>
          <a:lstStyle/>
          <a:p>
            <a:r>
              <a:rPr lang="en-IN" sz="3200" b="1" dirty="0">
                <a:solidFill>
                  <a:srgbClr val="002060"/>
                </a:solidFill>
                <a:latin typeface="+mn-lt"/>
              </a:rPr>
              <a:t>TYPES OF WATER BODIES</a:t>
            </a:r>
            <a:endParaRPr lang="en-IN" sz="2800" b="1" dirty="0">
              <a:solidFill>
                <a:srgbClr val="002060"/>
              </a:solidFill>
              <a:latin typeface="+mn-lt"/>
            </a:endParaRPr>
          </a:p>
        </p:txBody>
      </p:sp>
      <p:sp>
        <p:nvSpPr>
          <p:cNvPr id="6" name="TextBox 5">
            <a:extLst>
              <a:ext uri="{FF2B5EF4-FFF2-40B4-BE49-F238E27FC236}">
                <a16:creationId xmlns:a16="http://schemas.microsoft.com/office/drawing/2014/main" id="{2E589747-4638-4BCE-9A1E-FBEA37C61A31}"/>
              </a:ext>
            </a:extLst>
          </p:cNvPr>
          <p:cNvSpPr txBox="1"/>
          <p:nvPr/>
        </p:nvSpPr>
        <p:spPr>
          <a:xfrm>
            <a:off x="734027" y="2066348"/>
            <a:ext cx="2488557" cy="584775"/>
          </a:xfrm>
          <a:prstGeom prst="rect">
            <a:avLst/>
          </a:prstGeom>
          <a:noFill/>
        </p:spPr>
        <p:txBody>
          <a:bodyPr wrap="square" rtlCol="0">
            <a:spAutoFit/>
          </a:bodyPr>
          <a:lstStyle/>
          <a:p>
            <a:pPr algn="ctr"/>
            <a:r>
              <a:rPr lang="en-IN" sz="3200" b="1" dirty="0">
                <a:solidFill>
                  <a:srgbClr val="0070C0"/>
                </a:solidFill>
              </a:rPr>
              <a:t>1.</a:t>
            </a:r>
            <a:r>
              <a:rPr lang="en-IN" sz="2400" b="1" dirty="0">
                <a:solidFill>
                  <a:srgbClr val="00B050"/>
                </a:solidFill>
              </a:rPr>
              <a:t> </a:t>
            </a:r>
            <a:r>
              <a:rPr lang="en-IN" b="1" dirty="0"/>
              <a:t>LAKES/ JOHAD</a:t>
            </a:r>
          </a:p>
        </p:txBody>
      </p:sp>
      <p:sp>
        <p:nvSpPr>
          <p:cNvPr id="18" name="TextBox 17">
            <a:extLst>
              <a:ext uri="{FF2B5EF4-FFF2-40B4-BE49-F238E27FC236}">
                <a16:creationId xmlns:a16="http://schemas.microsoft.com/office/drawing/2014/main" id="{C0A256FC-98A7-4C12-BC1E-E936CAF4BF7C}"/>
              </a:ext>
            </a:extLst>
          </p:cNvPr>
          <p:cNvSpPr txBox="1"/>
          <p:nvPr/>
        </p:nvSpPr>
        <p:spPr>
          <a:xfrm>
            <a:off x="4518948" y="2066347"/>
            <a:ext cx="2488557" cy="584775"/>
          </a:xfrm>
          <a:prstGeom prst="rect">
            <a:avLst/>
          </a:prstGeom>
          <a:noFill/>
        </p:spPr>
        <p:txBody>
          <a:bodyPr wrap="square" rtlCol="0">
            <a:spAutoFit/>
          </a:bodyPr>
          <a:lstStyle/>
          <a:p>
            <a:pPr algn="ctr"/>
            <a:r>
              <a:rPr lang="en-IN" sz="3200" b="1" dirty="0">
                <a:solidFill>
                  <a:srgbClr val="0070C0"/>
                </a:solidFill>
              </a:rPr>
              <a:t>2.</a:t>
            </a:r>
            <a:r>
              <a:rPr lang="en-IN" sz="2400" b="1" dirty="0">
                <a:solidFill>
                  <a:srgbClr val="00B050"/>
                </a:solidFill>
              </a:rPr>
              <a:t> </a:t>
            </a:r>
            <a:r>
              <a:rPr lang="en-IN" b="1" dirty="0">
                <a:solidFill>
                  <a:srgbClr val="002060"/>
                </a:solidFill>
              </a:rPr>
              <a:t>PONDS</a:t>
            </a:r>
          </a:p>
        </p:txBody>
      </p:sp>
      <p:sp>
        <p:nvSpPr>
          <p:cNvPr id="22" name="TextBox 21">
            <a:extLst>
              <a:ext uri="{FF2B5EF4-FFF2-40B4-BE49-F238E27FC236}">
                <a16:creationId xmlns:a16="http://schemas.microsoft.com/office/drawing/2014/main" id="{6D077B8B-4164-4045-9814-1E1B58D37629}"/>
              </a:ext>
            </a:extLst>
          </p:cNvPr>
          <p:cNvSpPr txBox="1"/>
          <p:nvPr/>
        </p:nvSpPr>
        <p:spPr>
          <a:xfrm>
            <a:off x="8627962" y="2066346"/>
            <a:ext cx="2488557" cy="584775"/>
          </a:xfrm>
          <a:prstGeom prst="rect">
            <a:avLst/>
          </a:prstGeom>
          <a:noFill/>
        </p:spPr>
        <p:txBody>
          <a:bodyPr wrap="square" rtlCol="0">
            <a:spAutoFit/>
          </a:bodyPr>
          <a:lstStyle/>
          <a:p>
            <a:pPr algn="ctr"/>
            <a:r>
              <a:rPr lang="en-IN" sz="3200" b="1" dirty="0">
                <a:solidFill>
                  <a:srgbClr val="0070C0"/>
                </a:solidFill>
              </a:rPr>
              <a:t>3.</a:t>
            </a:r>
            <a:r>
              <a:rPr lang="en-IN" sz="2400" b="1" dirty="0">
                <a:solidFill>
                  <a:srgbClr val="00B050"/>
                </a:solidFill>
              </a:rPr>
              <a:t> </a:t>
            </a:r>
            <a:r>
              <a:rPr lang="en-IN" b="1" dirty="0">
                <a:solidFill>
                  <a:srgbClr val="002060"/>
                </a:solidFill>
              </a:rPr>
              <a:t>BAVDI/ STEPWELL</a:t>
            </a:r>
          </a:p>
        </p:txBody>
      </p:sp>
      <p:sp>
        <p:nvSpPr>
          <p:cNvPr id="7" name="Rectangle 6">
            <a:extLst>
              <a:ext uri="{FF2B5EF4-FFF2-40B4-BE49-F238E27FC236}">
                <a16:creationId xmlns:a16="http://schemas.microsoft.com/office/drawing/2014/main" id="{F99A7341-A920-4721-979C-9BC3123B4945}"/>
              </a:ext>
            </a:extLst>
          </p:cNvPr>
          <p:cNvSpPr/>
          <p:nvPr/>
        </p:nvSpPr>
        <p:spPr>
          <a:xfrm>
            <a:off x="930801" y="5621128"/>
            <a:ext cx="2465868" cy="646331"/>
          </a:xfrm>
          <a:prstGeom prst="rect">
            <a:avLst/>
          </a:prstGeom>
        </p:spPr>
        <p:txBody>
          <a:bodyPr wrap="none">
            <a:spAutoFit/>
          </a:bodyPr>
          <a:lstStyle/>
          <a:p>
            <a:pPr algn="ctr"/>
            <a:r>
              <a:rPr lang="en-IN" b="1" i="1" dirty="0">
                <a:solidFill>
                  <a:srgbClr val="002060"/>
                </a:solidFill>
              </a:rPr>
              <a:t>Man Sagar Lake, Jaipur,</a:t>
            </a:r>
          </a:p>
          <a:p>
            <a:pPr algn="ctr"/>
            <a:r>
              <a:rPr lang="en-IN" b="1" i="1" dirty="0">
                <a:solidFill>
                  <a:srgbClr val="002060"/>
                </a:solidFill>
              </a:rPr>
              <a:t>Rajasthan</a:t>
            </a:r>
          </a:p>
        </p:txBody>
      </p:sp>
      <p:sp>
        <p:nvSpPr>
          <p:cNvPr id="24" name="Rectangle 23">
            <a:extLst>
              <a:ext uri="{FF2B5EF4-FFF2-40B4-BE49-F238E27FC236}">
                <a16:creationId xmlns:a16="http://schemas.microsoft.com/office/drawing/2014/main" id="{1BE63471-DB3E-4B15-957E-CEBF411901B2}"/>
              </a:ext>
            </a:extLst>
          </p:cNvPr>
          <p:cNvSpPr/>
          <p:nvPr/>
        </p:nvSpPr>
        <p:spPr>
          <a:xfrm>
            <a:off x="4354032" y="5616960"/>
            <a:ext cx="3380592" cy="646331"/>
          </a:xfrm>
          <a:prstGeom prst="rect">
            <a:avLst/>
          </a:prstGeom>
        </p:spPr>
        <p:txBody>
          <a:bodyPr wrap="square">
            <a:spAutoFit/>
          </a:bodyPr>
          <a:lstStyle/>
          <a:p>
            <a:pPr algn="ctr"/>
            <a:r>
              <a:rPr lang="en-IN" b="1" i="1" dirty="0" err="1">
                <a:solidFill>
                  <a:srgbClr val="002060"/>
                </a:solidFill>
              </a:rPr>
              <a:t>Pinapadu</a:t>
            </a:r>
            <a:r>
              <a:rPr lang="en-IN" b="1" i="1" dirty="0">
                <a:solidFill>
                  <a:srgbClr val="002060"/>
                </a:solidFill>
              </a:rPr>
              <a:t> Pond, Tenali, </a:t>
            </a:r>
          </a:p>
          <a:p>
            <a:pPr algn="ctr"/>
            <a:r>
              <a:rPr lang="en-IN" b="1" i="1" dirty="0">
                <a:solidFill>
                  <a:srgbClr val="002060"/>
                </a:solidFill>
              </a:rPr>
              <a:t>Andhra Pradesh</a:t>
            </a:r>
          </a:p>
        </p:txBody>
      </p:sp>
      <p:sp>
        <p:nvSpPr>
          <p:cNvPr id="27" name="Rectangle 26">
            <a:extLst>
              <a:ext uri="{FF2B5EF4-FFF2-40B4-BE49-F238E27FC236}">
                <a16:creationId xmlns:a16="http://schemas.microsoft.com/office/drawing/2014/main" id="{0C6B516F-72A8-4373-B41B-C3317E18D594}"/>
              </a:ext>
            </a:extLst>
          </p:cNvPr>
          <p:cNvSpPr/>
          <p:nvPr/>
        </p:nvSpPr>
        <p:spPr>
          <a:xfrm>
            <a:off x="8209354" y="5603790"/>
            <a:ext cx="3380592" cy="646331"/>
          </a:xfrm>
          <a:prstGeom prst="rect">
            <a:avLst/>
          </a:prstGeom>
        </p:spPr>
        <p:txBody>
          <a:bodyPr wrap="square">
            <a:spAutoFit/>
          </a:bodyPr>
          <a:lstStyle/>
          <a:p>
            <a:pPr algn="ctr"/>
            <a:r>
              <a:rPr lang="en-IN" b="1" i="1" dirty="0" err="1">
                <a:solidFill>
                  <a:srgbClr val="002060"/>
                </a:solidFill>
              </a:rPr>
              <a:t>Lakkundi</a:t>
            </a:r>
            <a:r>
              <a:rPr lang="en-IN" b="1" i="1" dirty="0">
                <a:solidFill>
                  <a:srgbClr val="002060"/>
                </a:solidFill>
              </a:rPr>
              <a:t> </a:t>
            </a:r>
            <a:r>
              <a:rPr lang="en-IN" b="1" i="1" dirty="0" err="1">
                <a:solidFill>
                  <a:srgbClr val="002060"/>
                </a:solidFill>
              </a:rPr>
              <a:t>Kalyanis</a:t>
            </a:r>
            <a:r>
              <a:rPr lang="en-IN" b="1" i="1" dirty="0">
                <a:solidFill>
                  <a:srgbClr val="002060"/>
                </a:solidFill>
              </a:rPr>
              <a:t>, </a:t>
            </a:r>
            <a:r>
              <a:rPr lang="en-IN" b="1" i="1" dirty="0" err="1">
                <a:solidFill>
                  <a:srgbClr val="002060"/>
                </a:solidFill>
              </a:rPr>
              <a:t>Hampi</a:t>
            </a:r>
            <a:r>
              <a:rPr lang="en-IN" b="1" i="1" dirty="0">
                <a:solidFill>
                  <a:srgbClr val="002060"/>
                </a:solidFill>
              </a:rPr>
              <a:t>, Karnataka</a:t>
            </a:r>
          </a:p>
        </p:txBody>
      </p:sp>
      <p:pic>
        <p:nvPicPr>
          <p:cNvPr id="1026" name="Picture 2" descr="5 Historic Stepwells In India That Will Catch Your Fancy - Outlook ...">
            <a:extLst>
              <a:ext uri="{FF2B5EF4-FFF2-40B4-BE49-F238E27FC236}">
                <a16:creationId xmlns:a16="http://schemas.microsoft.com/office/drawing/2014/main" id="{F6DFAFC7-BCB1-4ABD-A137-C7E7D25AFE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7914" y="2740699"/>
            <a:ext cx="4093371" cy="27140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an Sagar Lake - Wikipedia">
            <a:extLst>
              <a:ext uri="{FF2B5EF4-FFF2-40B4-BE49-F238E27FC236}">
                <a16:creationId xmlns:a16="http://schemas.microsoft.com/office/drawing/2014/main" id="{D84F9BC4-4C32-4AEF-8B2B-C051D12459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337" y="2740699"/>
            <a:ext cx="3674687" cy="27524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7F3285D6-BEE8-4631-BC48-617E6F202D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5983" y="2748726"/>
            <a:ext cx="3674687" cy="27560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6"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20" name="Picture 2" descr="2021-22 Rotary International Theme | Serve to Change Lives | Rotary Club of  Perth"/>
          <p:cNvPicPr>
            <a:picLocks noChangeAspect="1" noChangeArrowheads="1"/>
          </p:cNvPicPr>
          <p:nvPr/>
        </p:nvPicPr>
        <p:blipFill>
          <a:blip r:embed="rId7"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98286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39DFD58-5CE9-4354-B47C-57305B7859F7}"/>
              </a:ext>
            </a:extLst>
          </p:cNvPr>
          <p:cNvSpPr>
            <a:spLocks noGrp="1"/>
          </p:cNvSpPr>
          <p:nvPr>
            <p:ph type="title"/>
          </p:nvPr>
        </p:nvSpPr>
        <p:spPr>
          <a:xfrm>
            <a:off x="838200" y="651205"/>
            <a:ext cx="10515600" cy="1325563"/>
          </a:xfrm>
        </p:spPr>
        <p:txBody>
          <a:bodyPr>
            <a:normAutofit/>
          </a:bodyPr>
          <a:lstStyle/>
          <a:p>
            <a:r>
              <a:rPr lang="en-IN" sz="3200" b="1" dirty="0">
                <a:solidFill>
                  <a:srgbClr val="002060"/>
                </a:solidFill>
                <a:latin typeface="+mn-lt"/>
              </a:rPr>
              <a:t>NEED FOR </a:t>
            </a:r>
            <a:r>
              <a:rPr lang="en-IN" sz="5400" b="1" dirty="0">
                <a:solidFill>
                  <a:srgbClr val="FF0000"/>
                </a:solidFill>
                <a:latin typeface="+mn-lt"/>
              </a:rPr>
              <a:t>T</a:t>
            </a:r>
            <a:r>
              <a:rPr lang="en-IN" sz="3200" b="1" dirty="0">
                <a:solidFill>
                  <a:srgbClr val="002060"/>
                </a:solidFill>
                <a:latin typeface="+mn-lt"/>
              </a:rPr>
              <a:t>RANSFORMATION OF WATER BODIES</a:t>
            </a:r>
            <a:endParaRPr lang="en-IN" sz="2800" b="1" dirty="0">
              <a:solidFill>
                <a:srgbClr val="002060"/>
              </a:solidFill>
              <a:latin typeface="+mn-lt"/>
            </a:endParaRPr>
          </a:p>
        </p:txBody>
      </p:sp>
      <p:sp>
        <p:nvSpPr>
          <p:cNvPr id="3" name="TextBox 2">
            <a:extLst>
              <a:ext uri="{FF2B5EF4-FFF2-40B4-BE49-F238E27FC236}">
                <a16:creationId xmlns:a16="http://schemas.microsoft.com/office/drawing/2014/main" id="{152CC270-8C89-45D1-9358-72A6D7AD6A33}"/>
              </a:ext>
            </a:extLst>
          </p:cNvPr>
          <p:cNvSpPr txBox="1"/>
          <p:nvPr/>
        </p:nvSpPr>
        <p:spPr>
          <a:xfrm>
            <a:off x="740780" y="2208261"/>
            <a:ext cx="9329194" cy="2838469"/>
          </a:xfrm>
          <a:prstGeom prst="rect">
            <a:avLst/>
          </a:prstGeom>
          <a:solidFill>
            <a:srgbClr val="002060"/>
          </a:solidFill>
        </p:spPr>
        <p:txBody>
          <a:bodyPr wrap="square" rtlCol="0">
            <a:spAutoFit/>
          </a:bodyPr>
          <a:lstStyle/>
          <a:p>
            <a:pPr marL="285750" indent="-285750">
              <a:lnSpc>
                <a:spcPct val="150000"/>
              </a:lnSpc>
              <a:buFont typeface="Wingdings" panose="05000000000000000000" pitchFamily="2" charset="2"/>
              <a:buChar char="§"/>
            </a:pPr>
            <a:endParaRPr lang="en-IN" sz="1000" b="1" i="1" dirty="0">
              <a:solidFill>
                <a:schemeClr val="bg1"/>
              </a:solidFill>
            </a:endParaRPr>
          </a:p>
          <a:p>
            <a:pPr marL="285750" indent="-285750">
              <a:lnSpc>
                <a:spcPct val="150000"/>
              </a:lnSpc>
              <a:buFont typeface="Wingdings" panose="05000000000000000000" pitchFamily="2" charset="2"/>
              <a:buChar char="§"/>
            </a:pPr>
            <a:r>
              <a:rPr lang="en-IN" sz="2000" b="1" i="1" dirty="0">
                <a:solidFill>
                  <a:schemeClr val="bg1"/>
                </a:solidFill>
              </a:rPr>
              <a:t>Inadequate Channel capacity</a:t>
            </a:r>
          </a:p>
          <a:p>
            <a:pPr marL="285750" indent="-285750">
              <a:lnSpc>
                <a:spcPct val="150000"/>
              </a:lnSpc>
              <a:buFont typeface="Wingdings" panose="05000000000000000000" pitchFamily="2" charset="2"/>
              <a:buChar char="§"/>
            </a:pPr>
            <a:r>
              <a:rPr lang="en-IN" sz="2000" b="1" i="1" dirty="0">
                <a:solidFill>
                  <a:schemeClr val="bg1"/>
                </a:solidFill>
              </a:rPr>
              <a:t>Improper drainage condition</a:t>
            </a:r>
          </a:p>
          <a:p>
            <a:pPr marL="285750" indent="-285750">
              <a:lnSpc>
                <a:spcPct val="150000"/>
              </a:lnSpc>
              <a:buFont typeface="Wingdings" panose="05000000000000000000" pitchFamily="2" charset="2"/>
              <a:buChar char="§"/>
            </a:pPr>
            <a:r>
              <a:rPr lang="en-IN" sz="2000" b="1" i="1" dirty="0">
                <a:solidFill>
                  <a:schemeClr val="bg1"/>
                </a:solidFill>
              </a:rPr>
              <a:t>Unplanned Reservoir Operation</a:t>
            </a:r>
          </a:p>
          <a:p>
            <a:pPr marL="285750" indent="-285750">
              <a:lnSpc>
                <a:spcPct val="150000"/>
              </a:lnSpc>
              <a:buFont typeface="Wingdings" panose="05000000000000000000" pitchFamily="2" charset="2"/>
              <a:buChar char="§"/>
            </a:pPr>
            <a:r>
              <a:rPr lang="en-IN" sz="2000" b="1" i="1" dirty="0">
                <a:solidFill>
                  <a:schemeClr val="bg1"/>
                </a:solidFill>
              </a:rPr>
              <a:t>Dumping of sewage, Solid Waste and Liquid Waste</a:t>
            </a:r>
          </a:p>
          <a:p>
            <a:pPr marL="285750" indent="-285750">
              <a:lnSpc>
                <a:spcPct val="150000"/>
              </a:lnSpc>
              <a:buFont typeface="Wingdings" panose="05000000000000000000" pitchFamily="2" charset="2"/>
              <a:buChar char="§"/>
            </a:pPr>
            <a:r>
              <a:rPr lang="en-IN" sz="2000" b="1" i="1" dirty="0">
                <a:solidFill>
                  <a:schemeClr val="bg1"/>
                </a:solidFill>
              </a:rPr>
              <a:t>Lack of Sewage/ Drainage system in Villages </a:t>
            </a:r>
          </a:p>
          <a:p>
            <a:pPr marL="285750" indent="-285750">
              <a:lnSpc>
                <a:spcPct val="150000"/>
              </a:lnSpc>
              <a:buFont typeface="Wingdings" panose="05000000000000000000" pitchFamily="2" charset="2"/>
              <a:buChar char="§"/>
            </a:pPr>
            <a:endParaRPr lang="en-IN" sz="1000" b="1" i="1" dirty="0">
              <a:solidFill>
                <a:schemeClr val="bg1"/>
              </a:solidFill>
            </a:endParaRPr>
          </a:p>
        </p:txBody>
      </p:sp>
      <p:pic>
        <p:nvPicPr>
          <p:cNvPr id="2052" name="Picture 4" descr="Ex-Google man restoring India's water bodies, 93 and counting ...">
            <a:extLst>
              <a:ext uri="{FF2B5EF4-FFF2-40B4-BE49-F238E27FC236}">
                <a16:creationId xmlns:a16="http://schemas.microsoft.com/office/drawing/2014/main" id="{1AAF1F50-FC44-4365-A421-AF8D798877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5228" y="1704679"/>
            <a:ext cx="3120222" cy="17546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ater Contamination: A Growing Epidemic - microbewiki">
            <a:extLst>
              <a:ext uri="{FF2B5EF4-FFF2-40B4-BE49-F238E27FC236}">
                <a16:creationId xmlns:a16="http://schemas.microsoft.com/office/drawing/2014/main" id="{6422E667-C097-4664-A60D-6898DBE207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415" y="4558441"/>
            <a:ext cx="2673726" cy="17824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cosystems And Change - Lessons - Tes Teach">
            <a:extLst>
              <a:ext uri="{FF2B5EF4-FFF2-40B4-BE49-F238E27FC236}">
                <a16:creationId xmlns:a16="http://schemas.microsoft.com/office/drawing/2014/main" id="{E7FB9C31-20FE-4741-89AA-D1A0AC2583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1793" y="2780819"/>
            <a:ext cx="1718486" cy="21453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3" name="Picture 2" descr="2021-22 Rotary International Theme | Serve to Change Lives | Rotary Club of  Perth"/>
          <p:cNvPicPr>
            <a:picLocks noChangeAspect="1" noChangeArrowheads="1"/>
          </p:cNvPicPr>
          <p:nvPr/>
        </p:nvPicPr>
        <p:blipFill>
          <a:blip r:embed="rId7"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191397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39DFD58-5CE9-4354-B47C-57305B7859F7}"/>
              </a:ext>
            </a:extLst>
          </p:cNvPr>
          <p:cNvSpPr>
            <a:spLocks noGrp="1"/>
          </p:cNvSpPr>
          <p:nvPr>
            <p:ph type="title"/>
          </p:nvPr>
        </p:nvSpPr>
        <p:spPr>
          <a:xfrm>
            <a:off x="838200" y="651205"/>
            <a:ext cx="10515600" cy="1325563"/>
          </a:xfrm>
        </p:spPr>
        <p:txBody>
          <a:bodyPr>
            <a:normAutofit/>
          </a:bodyPr>
          <a:lstStyle/>
          <a:p>
            <a:r>
              <a:rPr lang="en-IN" sz="3200" b="1" dirty="0">
                <a:solidFill>
                  <a:srgbClr val="002060"/>
                </a:solidFill>
                <a:latin typeface="+mn-lt"/>
              </a:rPr>
              <a:t>STEPS FOR </a:t>
            </a:r>
            <a:r>
              <a:rPr lang="en-IN" sz="5400" b="1" dirty="0">
                <a:solidFill>
                  <a:srgbClr val="FF0000"/>
                </a:solidFill>
                <a:latin typeface="+mn-lt"/>
              </a:rPr>
              <a:t>T</a:t>
            </a:r>
            <a:r>
              <a:rPr lang="en-IN" sz="3200" b="1" dirty="0">
                <a:solidFill>
                  <a:srgbClr val="002060"/>
                </a:solidFill>
                <a:latin typeface="+mn-lt"/>
              </a:rPr>
              <a:t>RANSFORMATION OF WATER BODIES</a:t>
            </a:r>
            <a:endParaRPr lang="en-IN" sz="2800" b="1" dirty="0">
              <a:solidFill>
                <a:srgbClr val="002060"/>
              </a:solidFill>
              <a:latin typeface="+mn-lt"/>
            </a:endParaRPr>
          </a:p>
        </p:txBody>
      </p:sp>
      <p:sp>
        <p:nvSpPr>
          <p:cNvPr id="4" name="Rectangle 3">
            <a:extLst>
              <a:ext uri="{FF2B5EF4-FFF2-40B4-BE49-F238E27FC236}">
                <a16:creationId xmlns:a16="http://schemas.microsoft.com/office/drawing/2014/main" id="{173946A4-1E33-4F51-B692-3DF239F6E33C}"/>
              </a:ext>
            </a:extLst>
          </p:cNvPr>
          <p:cNvSpPr/>
          <p:nvPr/>
        </p:nvSpPr>
        <p:spPr>
          <a:xfrm>
            <a:off x="452115" y="2174220"/>
            <a:ext cx="8650856" cy="3913059"/>
          </a:xfrm>
          <a:prstGeom prst="rect">
            <a:avLst/>
          </a:prstGeom>
        </p:spPr>
        <p:txBody>
          <a:bodyPr wrap="square">
            <a:spAutoFit/>
          </a:bodyPr>
          <a:lstStyle/>
          <a:p>
            <a:pPr marL="342900" lvl="0" indent="-342900">
              <a:lnSpc>
                <a:spcPct val="150000"/>
              </a:lnSpc>
              <a:spcAft>
                <a:spcPts val="0"/>
              </a:spcAft>
              <a:buFont typeface="Wingdings" panose="05000000000000000000" pitchFamily="2" charset="2"/>
              <a:buChar char="§"/>
            </a:pPr>
            <a:r>
              <a:rPr lang="en-GB" sz="2400" b="1" i="1" dirty="0">
                <a:solidFill>
                  <a:srgbClr val="002060"/>
                </a:solidFill>
                <a:ea typeface="Times New Roman" panose="02020603050405020304" pitchFamily="18" charset="0"/>
              </a:rPr>
              <a:t>Identification/ Assessment</a:t>
            </a:r>
            <a:endParaRPr lang="en-IN" sz="2400" b="1" i="1" dirty="0">
              <a:solidFill>
                <a:srgbClr val="002060"/>
              </a:solidFill>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GB" sz="2400" b="1" i="1" dirty="0">
                <a:solidFill>
                  <a:srgbClr val="002060"/>
                </a:solidFill>
                <a:ea typeface="Times New Roman" panose="02020603050405020304" pitchFamily="18" charset="0"/>
              </a:rPr>
              <a:t>Community mobilization and permissions</a:t>
            </a:r>
          </a:p>
          <a:p>
            <a:pPr marL="342900" lvl="0" indent="-342900">
              <a:lnSpc>
                <a:spcPct val="150000"/>
              </a:lnSpc>
              <a:spcAft>
                <a:spcPts val="0"/>
              </a:spcAft>
              <a:buFont typeface="Wingdings" panose="05000000000000000000" pitchFamily="2" charset="2"/>
              <a:buChar char="§"/>
            </a:pPr>
            <a:r>
              <a:rPr lang="en-GB" sz="2400" b="1" i="1" dirty="0">
                <a:solidFill>
                  <a:srgbClr val="002060"/>
                </a:solidFill>
                <a:ea typeface="Times New Roman" panose="02020603050405020304" pitchFamily="18" charset="0"/>
              </a:rPr>
              <a:t>Diversion of sewage/ polluted water coming to the water body</a:t>
            </a:r>
            <a:endParaRPr lang="en-IN" sz="2400" b="1" i="1" dirty="0">
              <a:solidFill>
                <a:srgbClr val="002060"/>
              </a:solidFill>
              <a:ea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GB" sz="2400" b="1" i="1" dirty="0">
                <a:solidFill>
                  <a:srgbClr val="002060"/>
                </a:solidFill>
                <a:ea typeface="Times New Roman" panose="02020603050405020304" pitchFamily="18" charset="0"/>
              </a:rPr>
              <a:t>Desilting using JCB/ Dredgers for increasing the depth of water body</a:t>
            </a:r>
          </a:p>
          <a:p>
            <a:pPr marL="342900" lvl="0" indent="-342900">
              <a:lnSpc>
                <a:spcPct val="150000"/>
              </a:lnSpc>
              <a:spcAft>
                <a:spcPts val="0"/>
              </a:spcAft>
              <a:buFont typeface="Wingdings" panose="05000000000000000000" pitchFamily="2" charset="2"/>
              <a:buChar char="§"/>
            </a:pPr>
            <a:r>
              <a:rPr lang="en-GB" sz="2400" b="1" i="1" dirty="0">
                <a:solidFill>
                  <a:srgbClr val="002060"/>
                </a:solidFill>
                <a:ea typeface="Times New Roman" panose="02020603050405020304" pitchFamily="18" charset="0"/>
              </a:rPr>
              <a:t>Digging of percolation pits and recharge</a:t>
            </a:r>
          </a:p>
          <a:p>
            <a:pPr marL="342900" indent="-342900">
              <a:lnSpc>
                <a:spcPct val="150000"/>
              </a:lnSpc>
              <a:buFont typeface="Wingdings" panose="05000000000000000000" pitchFamily="2" charset="2"/>
              <a:buChar char="§"/>
            </a:pPr>
            <a:r>
              <a:rPr lang="en-GB" sz="2400" b="1" i="1" dirty="0">
                <a:solidFill>
                  <a:srgbClr val="002060"/>
                </a:solidFill>
                <a:ea typeface="Times New Roman" panose="02020603050405020304" pitchFamily="18" charset="0"/>
              </a:rPr>
              <a:t>Introduction of biochemicals/ fish species</a:t>
            </a:r>
          </a:p>
        </p:txBody>
      </p:sp>
      <p:pic>
        <p:nvPicPr>
          <p:cNvPr id="2050" name="Picture 2" descr="CONSERVATION OF WATERBODIES - IAS gatewayy">
            <a:extLst>
              <a:ext uri="{FF2B5EF4-FFF2-40B4-BE49-F238E27FC236}">
                <a16:creationId xmlns:a16="http://schemas.microsoft.com/office/drawing/2014/main" id="{D9339CD2-478D-42C8-8034-F153FC16A8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649" y="1650549"/>
            <a:ext cx="254475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C77F9B5-BEA5-46BE-83A9-0A00D08CB158}"/>
              </a:ext>
            </a:extLst>
          </p:cNvPr>
          <p:cNvPicPr>
            <a:picLocks noChangeAspect="1"/>
          </p:cNvPicPr>
          <p:nvPr/>
        </p:nvPicPr>
        <p:blipFill>
          <a:blip r:embed="rId4" cstate="print"/>
          <a:stretch>
            <a:fillRect/>
          </a:stretch>
        </p:blipFill>
        <p:spPr>
          <a:xfrm>
            <a:off x="7840794" y="2022068"/>
            <a:ext cx="1856510" cy="1392383"/>
          </a:xfrm>
          <a:prstGeom prst="rect">
            <a:avLst/>
          </a:prstGeom>
        </p:spPr>
      </p:pic>
      <p:pic>
        <p:nvPicPr>
          <p:cNvPr id="2062" name="Picture 14" descr="Water Pollution Facts, Types, Causes and Effects of Water ...">
            <a:extLst>
              <a:ext uri="{FF2B5EF4-FFF2-40B4-BE49-F238E27FC236}">
                <a16:creationId xmlns:a16="http://schemas.microsoft.com/office/drawing/2014/main" id="{3DEB1977-C277-4DC5-9AA5-668E67A73F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1433" y="2761792"/>
            <a:ext cx="2352105" cy="142923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redging using a JCB JS130 tracked excavator clearing a choked ...">
            <a:extLst>
              <a:ext uri="{FF2B5EF4-FFF2-40B4-BE49-F238E27FC236}">
                <a16:creationId xmlns:a16="http://schemas.microsoft.com/office/drawing/2014/main" id="{29131BA6-F1CA-4513-9376-2F6DDF6D220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574"/>
          <a:stretch/>
        </p:blipFill>
        <p:spPr bwMode="auto">
          <a:xfrm>
            <a:off x="7656548" y="4413121"/>
            <a:ext cx="2225001" cy="147442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viving dead wells | Deccan Herald">
            <a:extLst>
              <a:ext uri="{FF2B5EF4-FFF2-40B4-BE49-F238E27FC236}">
                <a16:creationId xmlns:a16="http://schemas.microsoft.com/office/drawing/2014/main" id="{17AF32D9-FDBD-4C0A-80F4-D96A7F6068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1627" y="4191022"/>
            <a:ext cx="2106142" cy="14324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ond Fish Stocking | Stocking Ponds | The Pond Guy">
            <a:extLst>
              <a:ext uri="{FF2B5EF4-FFF2-40B4-BE49-F238E27FC236}">
                <a16:creationId xmlns:a16="http://schemas.microsoft.com/office/drawing/2014/main" id="{30A6FC19-B43C-45AD-90CA-EE6DC97D0A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81549" y="5596362"/>
            <a:ext cx="1472251" cy="11989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9"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8" name="Picture 2" descr="2021-22 Rotary International Theme | Serve to Change Lives | Rotary Club of  Perth"/>
          <p:cNvPicPr>
            <a:picLocks noChangeAspect="1" noChangeArrowheads="1"/>
          </p:cNvPicPr>
          <p:nvPr/>
        </p:nvPicPr>
        <p:blipFill>
          <a:blip r:embed="rId10"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248845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39DFD58-5CE9-4354-B47C-57305B7859F7}"/>
              </a:ext>
            </a:extLst>
          </p:cNvPr>
          <p:cNvSpPr>
            <a:spLocks noGrp="1"/>
          </p:cNvSpPr>
          <p:nvPr>
            <p:ph type="title"/>
          </p:nvPr>
        </p:nvSpPr>
        <p:spPr>
          <a:xfrm>
            <a:off x="838200" y="651205"/>
            <a:ext cx="10515600" cy="1325563"/>
          </a:xfrm>
        </p:spPr>
        <p:txBody>
          <a:bodyPr>
            <a:normAutofit/>
          </a:bodyPr>
          <a:lstStyle/>
          <a:p>
            <a:r>
              <a:rPr lang="en-IN" sz="3200" b="1" dirty="0">
                <a:solidFill>
                  <a:srgbClr val="002060"/>
                </a:solidFill>
                <a:latin typeface="+mn-lt"/>
              </a:rPr>
              <a:t>BENEFITS FOR </a:t>
            </a:r>
            <a:r>
              <a:rPr lang="en-IN" sz="5400" b="1" dirty="0">
                <a:solidFill>
                  <a:srgbClr val="FF0000"/>
                </a:solidFill>
                <a:latin typeface="+mn-lt"/>
              </a:rPr>
              <a:t>T</a:t>
            </a:r>
            <a:r>
              <a:rPr lang="en-IN" sz="3200" b="1" dirty="0">
                <a:solidFill>
                  <a:srgbClr val="002060"/>
                </a:solidFill>
                <a:latin typeface="+mn-lt"/>
              </a:rPr>
              <a:t>RANSFORMATION OF WATER BODIES</a:t>
            </a:r>
            <a:endParaRPr lang="en-IN" sz="2800" b="1" dirty="0">
              <a:solidFill>
                <a:srgbClr val="002060"/>
              </a:solidFill>
              <a:latin typeface="+mn-lt"/>
            </a:endParaRPr>
          </a:p>
        </p:txBody>
      </p:sp>
      <p:sp>
        <p:nvSpPr>
          <p:cNvPr id="4" name="Rectangle 3">
            <a:extLst>
              <a:ext uri="{FF2B5EF4-FFF2-40B4-BE49-F238E27FC236}">
                <a16:creationId xmlns:a16="http://schemas.microsoft.com/office/drawing/2014/main" id="{173946A4-1E33-4F51-B692-3DF239F6E33C}"/>
              </a:ext>
            </a:extLst>
          </p:cNvPr>
          <p:cNvSpPr/>
          <p:nvPr/>
        </p:nvSpPr>
        <p:spPr>
          <a:xfrm>
            <a:off x="390329" y="2365366"/>
            <a:ext cx="7772223" cy="3903504"/>
          </a:xfrm>
          <a:prstGeom prst="rect">
            <a:avLst/>
          </a:prstGeom>
        </p:spPr>
        <p:txBody>
          <a:bodyPr wrap="square">
            <a:spAutoFit/>
          </a:bodyPr>
          <a:lstStyle/>
          <a:p>
            <a:pPr marL="342900" lvl="0" indent="-342900">
              <a:lnSpc>
                <a:spcPct val="150000"/>
              </a:lnSpc>
              <a:buFont typeface="Wingdings" panose="05000000000000000000" pitchFamily="2" charset="2"/>
              <a:buChar char="§"/>
            </a:pPr>
            <a:r>
              <a:rPr lang="en-GB" sz="2400" b="1" i="1" dirty="0">
                <a:solidFill>
                  <a:srgbClr val="002060"/>
                </a:solidFill>
              </a:rPr>
              <a:t>Acts as </a:t>
            </a:r>
            <a:r>
              <a:rPr lang="en-GB" sz="2800" b="1" i="1" dirty="0">
                <a:solidFill>
                  <a:srgbClr val="0070C0"/>
                </a:solidFill>
              </a:rPr>
              <a:t>storage</a:t>
            </a:r>
            <a:r>
              <a:rPr lang="en-GB" sz="2800" b="1" i="1" dirty="0">
                <a:solidFill>
                  <a:srgbClr val="002060"/>
                </a:solidFill>
              </a:rPr>
              <a:t> </a:t>
            </a:r>
            <a:r>
              <a:rPr lang="en-GB" sz="2400" b="1" i="1" dirty="0">
                <a:solidFill>
                  <a:srgbClr val="002060"/>
                </a:solidFill>
              </a:rPr>
              <a:t>of water </a:t>
            </a:r>
            <a:endParaRPr lang="en-IN" sz="2400" b="1" i="1" dirty="0">
              <a:solidFill>
                <a:srgbClr val="002060"/>
              </a:solidFill>
            </a:endParaRPr>
          </a:p>
          <a:p>
            <a:pPr marL="342900" lvl="0" indent="-342900">
              <a:lnSpc>
                <a:spcPct val="150000"/>
              </a:lnSpc>
              <a:buFont typeface="Wingdings" panose="05000000000000000000" pitchFamily="2" charset="2"/>
              <a:buChar char="§"/>
            </a:pPr>
            <a:r>
              <a:rPr lang="en-GB" sz="2400" b="1" i="1" dirty="0">
                <a:solidFill>
                  <a:srgbClr val="002060"/>
                </a:solidFill>
              </a:rPr>
              <a:t>Provides </a:t>
            </a:r>
            <a:r>
              <a:rPr lang="en-GB" sz="2800" b="1" i="1" dirty="0">
                <a:solidFill>
                  <a:srgbClr val="0070C0"/>
                </a:solidFill>
              </a:rPr>
              <a:t>drinking water</a:t>
            </a:r>
            <a:endParaRPr lang="en-IN" sz="2400" b="1" i="1" dirty="0">
              <a:solidFill>
                <a:srgbClr val="002060"/>
              </a:solidFill>
            </a:endParaRPr>
          </a:p>
          <a:p>
            <a:pPr marL="342900" lvl="0" indent="-342900">
              <a:lnSpc>
                <a:spcPct val="150000"/>
              </a:lnSpc>
              <a:buFont typeface="Wingdings" panose="05000000000000000000" pitchFamily="2" charset="2"/>
              <a:buChar char="§"/>
            </a:pPr>
            <a:r>
              <a:rPr lang="en-GB" sz="2800" b="1" i="1" dirty="0">
                <a:solidFill>
                  <a:srgbClr val="0070C0"/>
                </a:solidFill>
              </a:rPr>
              <a:t>Recharges </a:t>
            </a:r>
            <a:r>
              <a:rPr lang="en-GB" sz="2400" b="1" i="1" dirty="0">
                <a:solidFill>
                  <a:srgbClr val="002060"/>
                </a:solidFill>
              </a:rPr>
              <a:t>Ground Water level</a:t>
            </a:r>
            <a:endParaRPr lang="en-IN" sz="2400" b="1" i="1" dirty="0">
              <a:solidFill>
                <a:srgbClr val="002060"/>
              </a:solidFill>
            </a:endParaRPr>
          </a:p>
          <a:p>
            <a:pPr marL="342900" lvl="0" indent="-342900">
              <a:lnSpc>
                <a:spcPct val="150000"/>
              </a:lnSpc>
              <a:buFont typeface="Wingdings" panose="05000000000000000000" pitchFamily="2" charset="2"/>
              <a:buChar char="§"/>
            </a:pPr>
            <a:r>
              <a:rPr lang="en-GB" sz="2400" b="1" i="1" dirty="0">
                <a:solidFill>
                  <a:srgbClr val="002060"/>
                </a:solidFill>
              </a:rPr>
              <a:t>Provides water for </a:t>
            </a:r>
            <a:r>
              <a:rPr lang="en-GB" sz="2800" b="1" i="1" dirty="0">
                <a:solidFill>
                  <a:srgbClr val="0070C0"/>
                </a:solidFill>
              </a:rPr>
              <a:t>cattle, animals </a:t>
            </a:r>
            <a:r>
              <a:rPr lang="en-GB" sz="2400" b="1" i="1" dirty="0">
                <a:solidFill>
                  <a:srgbClr val="002060"/>
                </a:solidFill>
              </a:rPr>
              <a:t>and </a:t>
            </a:r>
            <a:r>
              <a:rPr lang="en-GB" sz="2800" b="1" i="1" dirty="0">
                <a:solidFill>
                  <a:srgbClr val="0070C0"/>
                </a:solidFill>
              </a:rPr>
              <a:t>birds</a:t>
            </a:r>
            <a:endParaRPr lang="en-IN" sz="2400" b="1" i="1" dirty="0">
              <a:solidFill>
                <a:srgbClr val="0070C0"/>
              </a:solidFill>
            </a:endParaRPr>
          </a:p>
          <a:p>
            <a:pPr marL="342900" lvl="0" indent="-342900">
              <a:lnSpc>
                <a:spcPct val="150000"/>
              </a:lnSpc>
              <a:buFont typeface="Wingdings" panose="05000000000000000000" pitchFamily="2" charset="2"/>
              <a:buChar char="§"/>
            </a:pPr>
            <a:r>
              <a:rPr lang="en-GB" sz="2400" b="1" i="1" dirty="0">
                <a:solidFill>
                  <a:srgbClr val="002060"/>
                </a:solidFill>
              </a:rPr>
              <a:t>Provides water supply for </a:t>
            </a:r>
            <a:r>
              <a:rPr lang="en-GB" sz="2800" b="1" i="1" dirty="0">
                <a:solidFill>
                  <a:srgbClr val="0070C0"/>
                </a:solidFill>
              </a:rPr>
              <a:t>irrigation</a:t>
            </a:r>
          </a:p>
          <a:p>
            <a:pPr marL="342900" indent="-342900">
              <a:lnSpc>
                <a:spcPct val="150000"/>
              </a:lnSpc>
              <a:buFont typeface="Wingdings" panose="05000000000000000000" pitchFamily="2" charset="2"/>
              <a:buChar char="§"/>
            </a:pPr>
            <a:r>
              <a:rPr lang="en-GB" sz="2800" b="1" i="1" dirty="0">
                <a:solidFill>
                  <a:srgbClr val="0070C0"/>
                </a:solidFill>
              </a:rPr>
              <a:t>Recreational </a:t>
            </a:r>
            <a:r>
              <a:rPr lang="en-GB" sz="2400" b="1" i="1" dirty="0">
                <a:solidFill>
                  <a:srgbClr val="002060"/>
                </a:solidFill>
              </a:rPr>
              <a:t>Facilities </a:t>
            </a:r>
            <a:endParaRPr lang="en-IN" sz="2800" b="1" i="1" dirty="0">
              <a:solidFill>
                <a:srgbClr val="002060"/>
              </a:solidFill>
            </a:endParaRPr>
          </a:p>
        </p:txBody>
      </p:sp>
      <p:pic>
        <p:nvPicPr>
          <p:cNvPr id="11" name="Picture 4" descr="Irrigation | Cookstown Greens | Premium Organic Produce">
            <a:extLst>
              <a:ext uri="{FF2B5EF4-FFF2-40B4-BE49-F238E27FC236}">
                <a16:creationId xmlns:a16="http://schemas.microsoft.com/office/drawing/2014/main" id="{DC20E3FA-15BA-401A-81F9-EE6A2EAA36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895" y="3424030"/>
            <a:ext cx="2806465" cy="1457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ater Scarcity Solutions">
            <a:extLst>
              <a:ext uri="{FF2B5EF4-FFF2-40B4-BE49-F238E27FC236}">
                <a16:creationId xmlns:a16="http://schemas.microsoft.com/office/drawing/2014/main" id="{9DC7CCB1-8788-402E-B49D-79DB497B2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8637" y="2151523"/>
            <a:ext cx="2935980" cy="12451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Grate and Cattle Egret bird by a lake | Free stock photo - 427002 ...">
            <a:extLst>
              <a:ext uri="{FF2B5EF4-FFF2-40B4-BE49-F238E27FC236}">
                <a16:creationId xmlns:a16="http://schemas.microsoft.com/office/drawing/2014/main" id="{B6254C5D-837D-498E-8139-D74989455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6627" y="3396628"/>
            <a:ext cx="2471811" cy="1464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ake Meridian Park | Parks and Recreation Facilities | City of Kent">
            <a:extLst>
              <a:ext uri="{FF2B5EF4-FFF2-40B4-BE49-F238E27FC236}">
                <a16:creationId xmlns:a16="http://schemas.microsoft.com/office/drawing/2014/main" id="{0971511A-0C0A-4185-BE81-347B287FDD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6714" y="4861091"/>
            <a:ext cx="2806465" cy="1867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7"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9" name="Picture 2" descr="2021-22 Rotary International Theme | Serve to Change Lives | Rotary Club of  Perth"/>
          <p:cNvPicPr>
            <a:picLocks noChangeAspect="1" noChangeArrowheads="1"/>
          </p:cNvPicPr>
          <p:nvPr/>
        </p:nvPicPr>
        <p:blipFill>
          <a:blip r:embed="rId8"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173928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8993"/>
          <a:stretch>
            <a:fillRect/>
          </a:stretch>
        </p:blipFill>
        <p:spPr bwMode="auto">
          <a:xfrm>
            <a:off x="4064090" y="1792484"/>
            <a:ext cx="4253576" cy="3368452"/>
          </a:xfrm>
          <a:prstGeom prst="rect">
            <a:avLst/>
          </a:prstGeom>
          <a:ln>
            <a:noFill/>
          </a:ln>
        </p:spPr>
      </p:pic>
      <p:sp>
        <p:nvSpPr>
          <p:cNvPr id="3" name="Rectangle 2"/>
          <p:cNvSpPr/>
          <p:nvPr/>
        </p:nvSpPr>
        <p:spPr>
          <a:xfrm>
            <a:off x="2498041" y="5225692"/>
            <a:ext cx="7463903" cy="892552"/>
          </a:xfrm>
          <a:prstGeom prst="rect">
            <a:avLst/>
          </a:prstGeom>
          <a:noFill/>
        </p:spPr>
        <p:txBody>
          <a:bodyPr wrap="none" lIns="91440" tIns="45720" rIns="91440" bIns="45720">
            <a:spAutoFit/>
          </a:bodyPr>
          <a:lstStyle/>
          <a:p>
            <a:pPr algn="ctr" fontAlgn="base"/>
            <a:r>
              <a:rPr lang="en-US" sz="2800" b="1" dirty="0"/>
              <a:t>President, Rotary India Water Conservation Trust</a:t>
            </a:r>
          </a:p>
          <a:p>
            <a:pPr algn="ctr" fontAlgn="base"/>
            <a:endParaRPr lang="en-US" sz="2400" dirty="0"/>
          </a:p>
        </p:txBody>
      </p:sp>
      <p:sp>
        <p:nvSpPr>
          <p:cNvPr id="4" name="Rectangle 3"/>
          <p:cNvSpPr/>
          <p:nvPr/>
        </p:nvSpPr>
        <p:spPr>
          <a:xfrm>
            <a:off x="4060825" y="360612"/>
            <a:ext cx="4536499" cy="1200329"/>
          </a:xfrm>
          <a:prstGeom prst="rect">
            <a:avLst/>
          </a:prstGeom>
          <a:noFill/>
        </p:spPr>
        <p:txBody>
          <a:bodyPr wrap="none" lIns="91440" tIns="45720" rIns="91440" bIns="45720">
            <a:spAutoFit/>
          </a:bodyPr>
          <a:lstStyle/>
          <a:p>
            <a:pPr algn="ctr"/>
            <a:r>
              <a:rPr lang="en-US" sz="72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Thank You</a:t>
            </a:r>
          </a:p>
        </p:txBody>
      </p:sp>
      <p:pic>
        <p:nvPicPr>
          <p:cNvPr id="10" name="Picture 2"/>
          <p:cNvPicPr>
            <a:picLocks noChangeAspect="1" noChangeArrowheads="1"/>
          </p:cNvPicPr>
          <p:nvPr/>
        </p:nvPicPr>
        <p:blipFill>
          <a:blip r:embed="rId3"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1" name="Picture 2" descr="2021-22 Rotary International Theme | Serve to Change Lives | Rotary Club of  Perth"/>
          <p:cNvPicPr>
            <a:picLocks noChangeAspect="1" noChangeArrowheads="1"/>
          </p:cNvPicPr>
          <p:nvPr/>
        </p:nvPicPr>
        <p:blipFill>
          <a:blip r:embed="rId4" cstate="print"/>
          <a:srcRect/>
          <a:stretch>
            <a:fillRect/>
          </a:stretch>
        </p:blipFill>
        <p:spPr bwMode="auto">
          <a:xfrm>
            <a:off x="11295210" y="15241"/>
            <a:ext cx="896790" cy="842009"/>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71500" indent="-460375">
              <a:buFont typeface="Wingdings" panose="05000000000000000000" pitchFamily="2" charset="2"/>
              <a:buChar char="§"/>
            </a:pPr>
            <a:r>
              <a:rPr lang="en-US" dirty="0"/>
              <a:t>Watershed Development </a:t>
            </a:r>
          </a:p>
          <a:p>
            <a:pPr marL="571500" indent="-460375">
              <a:buFont typeface="Wingdings" panose="05000000000000000000" pitchFamily="2" charset="2"/>
              <a:buChar char="§"/>
            </a:pPr>
            <a:endParaRPr lang="en-US" sz="400" dirty="0"/>
          </a:p>
          <a:p>
            <a:pPr marL="571500" indent="-460375">
              <a:buFont typeface="Wingdings" panose="05000000000000000000" pitchFamily="2" charset="2"/>
              <a:buChar char="§"/>
            </a:pPr>
            <a:r>
              <a:rPr lang="en-US" dirty="0"/>
              <a:t>Transformation of Water Bodies</a:t>
            </a:r>
          </a:p>
          <a:p>
            <a:pPr marL="571500" indent="-460375">
              <a:buFont typeface="Wingdings" panose="05000000000000000000" pitchFamily="2" charset="2"/>
              <a:buChar char="§"/>
            </a:pPr>
            <a:endParaRPr lang="en-US" sz="100" dirty="0"/>
          </a:p>
          <a:p>
            <a:pPr marL="571500" indent="-460375">
              <a:buFont typeface="Wingdings" panose="05000000000000000000" pitchFamily="2" charset="2"/>
              <a:buChar char="§"/>
            </a:pPr>
            <a:r>
              <a:rPr lang="en-US" dirty="0"/>
              <a:t>Rainwater harvesting</a:t>
            </a:r>
          </a:p>
          <a:p>
            <a:pPr marL="571500" indent="-460375">
              <a:lnSpc>
                <a:spcPts val="300"/>
              </a:lnSpc>
              <a:buNone/>
            </a:pPr>
            <a:endParaRPr lang="en-US" dirty="0"/>
          </a:p>
          <a:p>
            <a:pPr marL="571500" indent="-460375">
              <a:buFont typeface="Wingdings" panose="05000000000000000000" pitchFamily="2" charset="2"/>
              <a:buChar char="§"/>
            </a:pPr>
            <a:r>
              <a:rPr lang="en-US" dirty="0"/>
              <a:t>H/</a:t>
            </a:r>
            <a:r>
              <a:rPr lang="en-US"/>
              <a:t>hold Tap </a:t>
            </a:r>
            <a:r>
              <a:rPr lang="en-US" dirty="0"/>
              <a:t>Connections in villages – </a:t>
            </a:r>
            <a:r>
              <a:rPr lang="en-US" i="1" dirty="0" err="1"/>
              <a:t>Har</a:t>
            </a:r>
            <a:r>
              <a:rPr lang="en-US" i="1" dirty="0"/>
              <a:t> </a:t>
            </a:r>
            <a:r>
              <a:rPr lang="en-US" i="1" dirty="0" err="1"/>
              <a:t>Ghar</a:t>
            </a:r>
            <a:r>
              <a:rPr lang="en-US" i="1" dirty="0"/>
              <a:t> </a:t>
            </a:r>
            <a:r>
              <a:rPr lang="en-US" i="1" dirty="0" err="1"/>
              <a:t>Nal</a:t>
            </a:r>
            <a:r>
              <a:rPr lang="en-US" i="1" dirty="0"/>
              <a:t> se Jal</a:t>
            </a:r>
          </a:p>
          <a:p>
            <a:pPr marL="571500" indent="-460375">
              <a:buFont typeface="Wingdings" panose="05000000000000000000" pitchFamily="2" charset="2"/>
              <a:buChar char="§"/>
            </a:pPr>
            <a:endParaRPr lang="en-US" sz="800" dirty="0"/>
          </a:p>
          <a:p>
            <a:pPr marL="571500" indent="-460375">
              <a:buFont typeface="Wingdings" panose="05000000000000000000" pitchFamily="2" charset="2"/>
              <a:buChar char="§"/>
            </a:pPr>
            <a:r>
              <a:rPr lang="en-US" dirty="0"/>
              <a:t>WASH in Schools and Healthcare Facilities </a:t>
            </a:r>
          </a:p>
          <a:p>
            <a:pPr marL="571500" indent="-460375">
              <a:buFont typeface="Wingdings" panose="05000000000000000000" pitchFamily="2" charset="2"/>
              <a:buChar char="§"/>
            </a:pPr>
            <a:endParaRPr lang="en-US" sz="800" dirty="0"/>
          </a:p>
          <a:p>
            <a:pPr marL="571500" indent="-460375">
              <a:buFont typeface="Wingdings" panose="05000000000000000000" pitchFamily="2" charset="2"/>
              <a:buChar char="§"/>
            </a:pPr>
            <a:r>
              <a:rPr lang="en-US" dirty="0"/>
              <a:t>Toilets - Household, Community and Public</a:t>
            </a:r>
            <a:endParaRPr lang="en-IN" dirty="0"/>
          </a:p>
        </p:txBody>
      </p:sp>
      <p:pic>
        <p:nvPicPr>
          <p:cNvPr id="4" name="Picture 2"/>
          <p:cNvPicPr>
            <a:picLocks noChangeAspect="1" noChangeArrowheads="1"/>
          </p:cNvPicPr>
          <p:nvPr/>
        </p:nvPicPr>
        <p:blipFill>
          <a:blip r:embed="rId2" cstate="print"/>
          <a:srcRect l="8599" t="16326" r="8581" b="14286"/>
          <a:stretch>
            <a:fillRect/>
          </a:stretch>
        </p:blipFill>
        <p:spPr bwMode="auto">
          <a:xfrm>
            <a:off x="0" y="0"/>
            <a:ext cx="1200150" cy="773867"/>
          </a:xfrm>
          <a:prstGeom prst="rect">
            <a:avLst/>
          </a:prstGeom>
          <a:noFill/>
          <a:ln w="9525">
            <a:noFill/>
            <a:miter lim="800000"/>
            <a:headEnd/>
            <a:tailEnd/>
          </a:ln>
        </p:spPr>
      </p:pic>
      <p:sp>
        <p:nvSpPr>
          <p:cNvPr id="6" name="Title 1"/>
          <p:cNvSpPr txBox="1">
            <a:spLocks/>
          </p:cNvSpPr>
          <p:nvPr/>
        </p:nvSpPr>
        <p:spPr>
          <a:xfrm>
            <a:off x="666750" y="590550"/>
            <a:ext cx="10972800" cy="6397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mj-lt"/>
                <a:ea typeface="+mj-ea"/>
                <a:cs typeface="+mj-cs"/>
              </a:rPr>
              <a:t>Suggested </a:t>
            </a:r>
            <a:r>
              <a:rPr lang="en-US" sz="3600" b="1" noProof="0" dirty="0">
                <a:solidFill>
                  <a:srgbClr val="000099"/>
                </a:solidFill>
                <a:latin typeface="+mj-lt"/>
                <a:ea typeface="+mj-ea"/>
                <a:cs typeface="+mj-cs"/>
              </a:rPr>
              <a:t>A</a:t>
            </a:r>
            <a:r>
              <a:rPr kumimoji="0" lang="en-US" sz="3600" b="1" i="0" u="none" strike="noStrike" kern="1200" cap="none" spc="0" normalizeH="0" baseline="0" noProof="0" dirty="0">
                <a:ln>
                  <a:noFill/>
                </a:ln>
                <a:solidFill>
                  <a:srgbClr val="000099"/>
                </a:solidFill>
                <a:effectLst/>
                <a:uLnTx/>
                <a:uFillTx/>
                <a:latin typeface="+mj-lt"/>
                <a:ea typeface="+mj-ea"/>
                <a:cs typeface="+mj-cs"/>
              </a:rPr>
              <a:t>ctivities</a:t>
            </a:r>
            <a:r>
              <a:rPr kumimoji="0" lang="en-US" sz="3600" b="1" i="0" u="none" strike="noStrike" kern="1200" cap="none" spc="0" normalizeH="0" noProof="0" dirty="0">
                <a:ln>
                  <a:noFill/>
                </a:ln>
                <a:solidFill>
                  <a:srgbClr val="000099"/>
                </a:solidFill>
                <a:effectLst/>
                <a:uLnTx/>
                <a:uFillTx/>
                <a:latin typeface="+mj-lt"/>
                <a:ea typeface="+mj-ea"/>
                <a:cs typeface="+mj-cs"/>
              </a:rPr>
              <a:t> under WASH</a:t>
            </a:r>
            <a:r>
              <a:rPr kumimoji="0" lang="en-US" sz="3600" b="1" i="0" u="none" strike="noStrike" kern="1200" cap="none" spc="0" normalizeH="0" baseline="0" noProof="0" dirty="0">
                <a:ln>
                  <a:noFill/>
                </a:ln>
                <a:solidFill>
                  <a:srgbClr val="000099"/>
                </a:solidFill>
                <a:effectLst/>
                <a:uLnTx/>
                <a:uFillTx/>
                <a:latin typeface="+mj-lt"/>
                <a:ea typeface="+mj-ea"/>
                <a:cs typeface="+mj-cs"/>
              </a:rPr>
              <a:t> </a:t>
            </a:r>
          </a:p>
        </p:txBody>
      </p:sp>
      <p:pic>
        <p:nvPicPr>
          <p:cNvPr id="8" name="Picture 2" descr="2021-22 Rotary International Theme | Serve to Change Lives | Rotary Club of  Perth"/>
          <p:cNvPicPr>
            <a:picLocks noChangeAspect="1" noChangeArrowheads="1"/>
          </p:cNvPicPr>
          <p:nvPr/>
        </p:nvPicPr>
        <p:blipFill>
          <a:blip r:embed="rId3" cstate="print"/>
          <a:srcRect/>
          <a:stretch>
            <a:fillRect/>
          </a:stretch>
        </p:blipFill>
        <p:spPr bwMode="auto">
          <a:xfrm>
            <a:off x="11295210" y="15241"/>
            <a:ext cx="896790" cy="84200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41D535-AECE-499E-983E-F5283EE9F342}"/>
              </a:ext>
            </a:extLst>
          </p:cNvPr>
          <p:cNvSpPr txBox="1"/>
          <p:nvPr/>
        </p:nvSpPr>
        <p:spPr>
          <a:xfrm>
            <a:off x="588936" y="1921790"/>
            <a:ext cx="11003796" cy="3293209"/>
          </a:xfrm>
          <a:prstGeom prst="rect">
            <a:avLst/>
          </a:prstGeom>
          <a:noFill/>
        </p:spPr>
        <p:txBody>
          <a:bodyPr wrap="square" rtlCol="0">
            <a:spAutoFit/>
          </a:bodyPr>
          <a:lstStyle/>
          <a:p>
            <a:pPr algn="r"/>
            <a:endParaRPr lang="en-IN" sz="4000" b="1" dirty="0">
              <a:solidFill>
                <a:srgbClr val="002060"/>
              </a:solidFill>
            </a:endParaRPr>
          </a:p>
          <a:p>
            <a:pPr algn="ctr"/>
            <a:r>
              <a:rPr lang="en-IN" sz="8800" b="1" dirty="0">
                <a:solidFill>
                  <a:srgbClr val="FF0000"/>
                </a:solidFill>
              </a:rPr>
              <a:t>W</a:t>
            </a:r>
            <a:r>
              <a:rPr lang="en-IN" sz="6000" b="1" dirty="0">
                <a:solidFill>
                  <a:srgbClr val="002060"/>
                </a:solidFill>
              </a:rPr>
              <a:t>ATERSHED Development</a:t>
            </a:r>
          </a:p>
          <a:p>
            <a:pPr algn="ctr"/>
            <a:endParaRPr lang="en-IN" sz="4000" b="1" dirty="0">
              <a:solidFill>
                <a:srgbClr val="002060"/>
              </a:solidFill>
            </a:endParaRPr>
          </a:p>
          <a:p>
            <a:pPr algn="r"/>
            <a:endParaRPr lang="en-IN" sz="4000" b="1" dirty="0">
              <a:solidFill>
                <a:srgbClr val="002060"/>
              </a:solidFill>
            </a:endParaRPr>
          </a:p>
        </p:txBody>
      </p:sp>
      <p:pic>
        <p:nvPicPr>
          <p:cNvPr id="9" name="Picture 2"/>
          <p:cNvPicPr>
            <a:picLocks noChangeAspect="1" noChangeArrowheads="1"/>
          </p:cNvPicPr>
          <p:nvPr/>
        </p:nvPicPr>
        <p:blipFill>
          <a:blip r:embed="rId2"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0" name="Picture 2" descr="2021-22 Rotary International Theme | Serve to Change Lives | Rotary Club of  Perth"/>
          <p:cNvPicPr>
            <a:picLocks noChangeAspect="1" noChangeArrowheads="1"/>
          </p:cNvPicPr>
          <p:nvPr/>
        </p:nvPicPr>
        <p:blipFill>
          <a:blip r:embed="rId3"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103127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3" name="Picture 33" descr="http://www.newsofrajasthan.com/wp-content/uploads/2017/03/water-day.jpg"/>
          <p:cNvPicPr>
            <a:picLocks noChangeAspect="1" noChangeArrowheads="1"/>
          </p:cNvPicPr>
          <p:nvPr/>
        </p:nvPicPr>
        <p:blipFill>
          <a:blip r:embed="rId2" cstate="print">
            <a:lum bright="20000" contrast="20000"/>
          </a:blip>
          <a:srcRect l="19200" b="4000"/>
          <a:stretch>
            <a:fillRect/>
          </a:stretch>
        </p:blipFill>
        <p:spPr bwMode="auto">
          <a:xfrm>
            <a:off x="5994400" y="2759723"/>
            <a:ext cx="5994400" cy="4006158"/>
          </a:xfrm>
          <a:prstGeom prst="rect">
            <a:avLst/>
          </a:prstGeom>
          <a:noFill/>
          <a:ln>
            <a:solidFill>
              <a:schemeClr val="tx1"/>
            </a:solidFill>
          </a:ln>
        </p:spPr>
      </p:pic>
      <p:sp>
        <p:nvSpPr>
          <p:cNvPr id="2" name="Title 1"/>
          <p:cNvSpPr>
            <a:spLocks noGrp="1"/>
          </p:cNvSpPr>
          <p:nvPr>
            <p:ph type="title"/>
          </p:nvPr>
        </p:nvSpPr>
        <p:spPr>
          <a:xfrm>
            <a:off x="609600" y="152400"/>
            <a:ext cx="10972800" cy="639762"/>
          </a:xfrm>
        </p:spPr>
        <p:txBody>
          <a:bodyPr>
            <a:noAutofit/>
          </a:bodyPr>
          <a:lstStyle/>
          <a:p>
            <a:pPr algn="ctr"/>
            <a:r>
              <a:rPr lang="en-US" sz="3600" b="1" dirty="0">
                <a:solidFill>
                  <a:srgbClr val="000099"/>
                </a:solidFill>
              </a:rPr>
              <a:t>BACKGROUND </a:t>
            </a:r>
          </a:p>
        </p:txBody>
      </p:sp>
      <p:sp>
        <p:nvSpPr>
          <p:cNvPr id="10265" name="AutoShape 25" descr="Image result for no entry water tap,clipart"/>
          <p:cNvSpPr>
            <a:spLocks noChangeAspect="1" noChangeArrowheads="1"/>
          </p:cNvSpPr>
          <p:nvPr/>
        </p:nvSpPr>
        <p:spPr bwMode="auto">
          <a:xfrm>
            <a:off x="207433" y="-144460"/>
            <a:ext cx="406400" cy="304801"/>
          </a:xfrm>
          <a:prstGeom prst="rect">
            <a:avLst/>
          </a:prstGeom>
          <a:noFill/>
        </p:spPr>
        <p:txBody>
          <a:bodyPr vert="horz" wrap="square" lIns="91421" tIns="45711" rIns="91421" bIns="45711" numCol="1" anchor="t" anchorCtr="0" compatLnSpc="1">
            <a:prstTxWarp prst="textNoShape">
              <a:avLst/>
            </a:prstTxWarp>
          </a:bodyPr>
          <a:lstStyle/>
          <a:p>
            <a:endParaRPr lang="en-US"/>
          </a:p>
        </p:txBody>
      </p:sp>
      <p:sp>
        <p:nvSpPr>
          <p:cNvPr id="29" name="Rectangle 28"/>
          <p:cNvSpPr/>
          <p:nvPr/>
        </p:nvSpPr>
        <p:spPr>
          <a:xfrm>
            <a:off x="4724405" y="1166459"/>
            <a:ext cx="2336801" cy="1280160"/>
          </a:xfrm>
          <a:prstGeom prst="rect">
            <a:avLst/>
          </a:prstGeom>
          <a:solidFill>
            <a:schemeClr val="bg1"/>
          </a:solidFill>
          <a:ln>
            <a:solidFill>
              <a:srgbClr val="000099"/>
            </a:solidFill>
          </a:ln>
        </p:spPr>
        <p:style>
          <a:lnRef idx="3">
            <a:schemeClr val="lt1"/>
          </a:lnRef>
          <a:fillRef idx="1">
            <a:schemeClr val="accent4"/>
          </a:fillRef>
          <a:effectRef idx="1">
            <a:schemeClr val="accent4"/>
          </a:effectRef>
          <a:fontRef idx="minor">
            <a:schemeClr val="lt1"/>
          </a:fontRef>
        </p:style>
        <p:txBody>
          <a:bodyPr lIns="91421" tIns="45711" rIns="91421" bIns="45711" rtlCol="0" anchor="ctr"/>
          <a:lstStyle/>
          <a:p>
            <a:pPr lvl="0" algn="ctr"/>
            <a:r>
              <a:rPr lang="en-US" b="1" dirty="0">
                <a:solidFill>
                  <a:schemeClr val="tx1">
                    <a:lumMod val="75000"/>
                    <a:lumOff val="25000"/>
                  </a:schemeClr>
                </a:solidFill>
              </a:rPr>
              <a:t>Depletion of Ground Water Level </a:t>
            </a:r>
          </a:p>
        </p:txBody>
      </p:sp>
      <p:sp>
        <p:nvSpPr>
          <p:cNvPr id="30" name="Rectangle 29"/>
          <p:cNvSpPr/>
          <p:nvPr/>
        </p:nvSpPr>
        <p:spPr>
          <a:xfrm>
            <a:off x="217224" y="1166459"/>
            <a:ext cx="1611576" cy="1280160"/>
          </a:xfrm>
          <a:prstGeom prst="rect">
            <a:avLst/>
          </a:prstGeom>
          <a:solidFill>
            <a:schemeClr val="bg1"/>
          </a:solidFill>
          <a:ln>
            <a:solidFill>
              <a:srgbClr val="000099"/>
            </a:solidFill>
          </a:ln>
        </p:spPr>
        <p:style>
          <a:lnRef idx="3">
            <a:schemeClr val="lt1"/>
          </a:lnRef>
          <a:fillRef idx="1">
            <a:schemeClr val="accent4"/>
          </a:fillRef>
          <a:effectRef idx="1">
            <a:schemeClr val="accent4"/>
          </a:effectRef>
          <a:fontRef idx="minor">
            <a:schemeClr val="lt1"/>
          </a:fontRef>
        </p:style>
        <p:txBody>
          <a:bodyPr lIns="91421" tIns="45711" rIns="91421" bIns="45711" rtlCol="0" anchor="ctr"/>
          <a:lstStyle/>
          <a:p>
            <a:pPr marL="6347" indent="7937" algn="ctr"/>
            <a:r>
              <a:rPr lang="en-US" b="1" dirty="0">
                <a:solidFill>
                  <a:schemeClr val="tx1">
                    <a:lumMod val="75000"/>
                    <a:lumOff val="25000"/>
                  </a:schemeClr>
                </a:solidFill>
              </a:rPr>
              <a:t>Reduced/Erratic Rainfall</a:t>
            </a:r>
          </a:p>
        </p:txBody>
      </p:sp>
      <p:sp>
        <p:nvSpPr>
          <p:cNvPr id="37" name="Rectangle 36"/>
          <p:cNvSpPr/>
          <p:nvPr/>
        </p:nvSpPr>
        <p:spPr>
          <a:xfrm>
            <a:off x="1956181" y="1166459"/>
            <a:ext cx="1950720" cy="1280160"/>
          </a:xfrm>
          <a:prstGeom prst="rect">
            <a:avLst/>
          </a:prstGeom>
          <a:solidFill>
            <a:schemeClr val="bg1"/>
          </a:solidFill>
          <a:ln>
            <a:solidFill>
              <a:srgbClr val="000099"/>
            </a:solidFill>
          </a:ln>
        </p:spPr>
        <p:style>
          <a:lnRef idx="3">
            <a:schemeClr val="lt1"/>
          </a:lnRef>
          <a:fillRef idx="1">
            <a:schemeClr val="accent4"/>
          </a:fillRef>
          <a:effectRef idx="1">
            <a:schemeClr val="accent4"/>
          </a:effectRef>
          <a:fontRef idx="minor">
            <a:schemeClr val="lt1"/>
          </a:fontRef>
        </p:style>
        <p:txBody>
          <a:bodyPr lIns="91421" tIns="45711" rIns="91421" bIns="45711" rtlCol="0" anchor="ctr"/>
          <a:lstStyle/>
          <a:p>
            <a:pPr marL="6347" indent="7937" algn="ctr"/>
            <a:r>
              <a:rPr lang="en-US" b="1" dirty="0">
                <a:solidFill>
                  <a:schemeClr val="tx1">
                    <a:lumMod val="75000"/>
                    <a:lumOff val="25000"/>
                  </a:schemeClr>
                </a:solidFill>
              </a:rPr>
              <a:t>Over- exploitation/ Injudicious Use of Water  </a:t>
            </a:r>
          </a:p>
        </p:txBody>
      </p:sp>
      <p:sp>
        <p:nvSpPr>
          <p:cNvPr id="39" name="Right Arrow 38"/>
          <p:cNvSpPr/>
          <p:nvPr/>
        </p:nvSpPr>
        <p:spPr>
          <a:xfrm>
            <a:off x="4074971" y="1616039"/>
            <a:ext cx="497029" cy="381000"/>
          </a:xfrm>
          <a:prstGeom prst="rightArrow">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en-US" dirty="0">
              <a:solidFill>
                <a:srgbClr val="000099"/>
              </a:solidFill>
            </a:endParaRPr>
          </a:p>
        </p:txBody>
      </p:sp>
      <p:sp>
        <p:nvSpPr>
          <p:cNvPr id="40" name="Rectangle 39"/>
          <p:cNvSpPr/>
          <p:nvPr/>
        </p:nvSpPr>
        <p:spPr>
          <a:xfrm>
            <a:off x="7820636" y="1166459"/>
            <a:ext cx="2133600" cy="1280160"/>
          </a:xfrm>
          <a:prstGeom prst="rect">
            <a:avLst/>
          </a:prstGeom>
          <a:solidFill>
            <a:schemeClr val="bg1"/>
          </a:solidFill>
          <a:ln>
            <a:solidFill>
              <a:srgbClr val="000099"/>
            </a:solidFill>
          </a:ln>
        </p:spPr>
        <p:style>
          <a:lnRef idx="3">
            <a:schemeClr val="lt1"/>
          </a:lnRef>
          <a:fillRef idx="1">
            <a:schemeClr val="accent4"/>
          </a:fillRef>
          <a:effectRef idx="1">
            <a:schemeClr val="accent4"/>
          </a:effectRef>
          <a:fontRef idx="minor">
            <a:schemeClr val="lt1"/>
          </a:fontRef>
        </p:style>
        <p:txBody>
          <a:bodyPr lIns="91421" tIns="45711" rIns="91421" bIns="45711" rtlCol="0" anchor="ctr"/>
          <a:lstStyle/>
          <a:p>
            <a:pPr algn="ctr"/>
            <a:r>
              <a:rPr lang="en-US" b="1" dirty="0">
                <a:solidFill>
                  <a:schemeClr val="tx1">
                    <a:lumMod val="75000"/>
                    <a:lumOff val="25000"/>
                  </a:schemeClr>
                </a:solidFill>
              </a:rPr>
              <a:t> Unsustainable Agriculture; Main Source of Income</a:t>
            </a:r>
          </a:p>
        </p:txBody>
      </p:sp>
      <p:sp>
        <p:nvSpPr>
          <p:cNvPr id="42" name="Rectangle 41"/>
          <p:cNvSpPr/>
          <p:nvPr/>
        </p:nvSpPr>
        <p:spPr>
          <a:xfrm>
            <a:off x="10076597" y="1166459"/>
            <a:ext cx="1950720" cy="1280160"/>
          </a:xfrm>
          <a:prstGeom prst="rect">
            <a:avLst/>
          </a:prstGeom>
          <a:solidFill>
            <a:schemeClr val="bg1"/>
          </a:solidFill>
          <a:ln>
            <a:solidFill>
              <a:srgbClr val="000099"/>
            </a:solidFill>
          </a:ln>
        </p:spPr>
        <p:style>
          <a:lnRef idx="3">
            <a:schemeClr val="lt1"/>
          </a:lnRef>
          <a:fillRef idx="1">
            <a:schemeClr val="accent4"/>
          </a:fillRef>
          <a:effectRef idx="1">
            <a:schemeClr val="accent4"/>
          </a:effectRef>
          <a:fontRef idx="minor">
            <a:schemeClr val="lt1"/>
          </a:fontRef>
        </p:style>
        <p:txBody>
          <a:bodyPr lIns="91421" tIns="45711" rIns="91421" bIns="45711" rtlCol="0" anchor="ctr"/>
          <a:lstStyle/>
          <a:p>
            <a:pPr algn="ctr"/>
            <a:r>
              <a:rPr lang="en-US" b="1" dirty="0">
                <a:solidFill>
                  <a:schemeClr val="tx1">
                    <a:lumMod val="75000"/>
                    <a:lumOff val="25000"/>
                  </a:schemeClr>
                </a:solidFill>
              </a:rPr>
              <a:t>Reduced Water for </a:t>
            </a:r>
            <a:br>
              <a:rPr lang="en-US" b="1" dirty="0">
                <a:solidFill>
                  <a:schemeClr val="tx1">
                    <a:lumMod val="75000"/>
                    <a:lumOff val="25000"/>
                  </a:schemeClr>
                </a:solidFill>
              </a:rPr>
            </a:br>
            <a:r>
              <a:rPr lang="en-US" b="1" dirty="0">
                <a:solidFill>
                  <a:schemeClr val="tx1">
                    <a:lumMod val="75000"/>
                    <a:lumOff val="25000"/>
                  </a:schemeClr>
                </a:solidFill>
              </a:rPr>
              <a:t>Domestic Consumption</a:t>
            </a:r>
          </a:p>
        </p:txBody>
      </p:sp>
      <p:sp>
        <p:nvSpPr>
          <p:cNvPr id="43" name="Right Arrow 42"/>
          <p:cNvSpPr/>
          <p:nvPr/>
        </p:nvSpPr>
        <p:spPr>
          <a:xfrm>
            <a:off x="7213600" y="1616039"/>
            <a:ext cx="508000" cy="381000"/>
          </a:xfrm>
          <a:prstGeom prst="rightArrow">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en-US">
              <a:solidFill>
                <a:schemeClr val="tx1">
                  <a:lumMod val="75000"/>
                  <a:lumOff val="25000"/>
                </a:schemeClr>
              </a:solidFill>
            </a:endParaRPr>
          </a:p>
        </p:txBody>
      </p:sp>
      <p:sp>
        <p:nvSpPr>
          <p:cNvPr id="44" name="TextBox 43"/>
          <p:cNvSpPr txBox="1"/>
          <p:nvPr/>
        </p:nvSpPr>
        <p:spPr>
          <a:xfrm>
            <a:off x="203200" y="3048000"/>
            <a:ext cx="5587999" cy="1579902"/>
          </a:xfrm>
          <a:prstGeom prst="rect">
            <a:avLst/>
          </a:prstGeom>
          <a:solidFill>
            <a:schemeClr val="bg1"/>
          </a:solidFill>
        </p:spPr>
        <p:txBody>
          <a:bodyPr wrap="square" lIns="91421" tIns="45711" rIns="91421" bIns="45711" rtlCol="0">
            <a:spAutoFit/>
          </a:bodyPr>
          <a:lstStyle/>
          <a:p>
            <a:pPr algn="ctr">
              <a:lnSpc>
                <a:spcPts val="2900"/>
              </a:lnSpc>
            </a:pPr>
            <a:r>
              <a:rPr lang="en-US" sz="2000" b="1" i="1" dirty="0">
                <a:solidFill>
                  <a:srgbClr val="000099"/>
                </a:solidFill>
                <a:latin typeface="+mj-lt"/>
                <a:ea typeface="Bellota" pitchFamily="50" charset="0"/>
                <a:cs typeface="Segoe UI Semilight" pitchFamily="34" charset="0"/>
              </a:rPr>
              <a:t>BY 2030, THE WORLD IS PROJECTED TO FACE A 40% GLOBAL WATER DEFICIT UNDER THE BUSINESS-AS- USUAL (BAU) SCENARIO </a:t>
            </a:r>
          </a:p>
          <a:p>
            <a:pPr algn="ctr">
              <a:lnSpc>
                <a:spcPts val="2900"/>
              </a:lnSpc>
              <a:spcAft>
                <a:spcPts val="600"/>
              </a:spcAft>
            </a:pPr>
            <a:r>
              <a:rPr lang="en-US" sz="1400" b="1" i="1" dirty="0">
                <a:solidFill>
                  <a:srgbClr val="000099"/>
                </a:solidFill>
                <a:latin typeface="+mj-lt"/>
                <a:ea typeface="Bellota" pitchFamily="50" charset="0"/>
                <a:cs typeface="Segoe UI Semilight" pitchFamily="34" charset="0"/>
              </a:rPr>
              <a:t>(The UN World Water Development Report 2015 )</a:t>
            </a:r>
          </a:p>
        </p:txBody>
      </p:sp>
      <p:sp>
        <p:nvSpPr>
          <p:cNvPr id="46" name="TextBox 45"/>
          <p:cNvSpPr txBox="1"/>
          <p:nvPr/>
        </p:nvSpPr>
        <p:spPr>
          <a:xfrm>
            <a:off x="203200" y="5520431"/>
            <a:ext cx="5587999" cy="733516"/>
          </a:xfrm>
          <a:prstGeom prst="rect">
            <a:avLst/>
          </a:prstGeom>
          <a:solidFill>
            <a:schemeClr val="bg1"/>
          </a:solidFill>
        </p:spPr>
        <p:txBody>
          <a:bodyPr wrap="square" lIns="91421" tIns="45711" rIns="91421" bIns="45711" rtlCol="0">
            <a:spAutoFit/>
          </a:bodyPr>
          <a:lstStyle/>
          <a:p>
            <a:pPr algn="ctr">
              <a:lnSpc>
                <a:spcPts val="2500"/>
              </a:lnSpc>
            </a:pPr>
            <a:r>
              <a:rPr lang="en-US" b="1" i="1" dirty="0">
                <a:solidFill>
                  <a:srgbClr val="000099"/>
                </a:solidFill>
                <a:latin typeface="+mj-lt"/>
                <a:ea typeface="Bellota" pitchFamily="50" charset="0"/>
                <a:cs typeface="Segoe UI Semilight" pitchFamily="34" charset="0"/>
              </a:rPr>
              <a:t>Farming accounts for around 70% of water used in the world today</a:t>
            </a:r>
            <a:endParaRPr lang="en-US" sz="1200" b="1" i="1" dirty="0">
              <a:solidFill>
                <a:srgbClr val="000099"/>
              </a:solidFill>
              <a:latin typeface="+mj-lt"/>
              <a:ea typeface="Bellota" pitchFamily="50" charset="0"/>
              <a:cs typeface="Segoe UI Semilight" pitchFamily="34" charset="0"/>
            </a:endParaRPr>
          </a:p>
        </p:txBody>
      </p:sp>
      <p:pic>
        <p:nvPicPr>
          <p:cNvPr id="17" name="Picture 2" descr="2021-22 Rotary International Theme | Serve to Change Lives | Rotary Club of  Perth"/>
          <p:cNvPicPr>
            <a:picLocks noChangeAspect="1" noChangeArrowheads="1"/>
          </p:cNvPicPr>
          <p:nvPr/>
        </p:nvPicPr>
        <p:blipFill>
          <a:blip r:embed="rId3" cstate="print"/>
          <a:srcRect/>
          <a:stretch>
            <a:fillRect/>
          </a:stretch>
        </p:blipFill>
        <p:spPr bwMode="auto">
          <a:xfrm>
            <a:off x="11295210" y="15241"/>
            <a:ext cx="896790" cy="842009"/>
          </a:xfrm>
          <a:prstGeom prst="rect">
            <a:avLst/>
          </a:prstGeom>
          <a:noFill/>
        </p:spPr>
      </p:pic>
      <p:pic>
        <p:nvPicPr>
          <p:cNvPr id="19" name="Picture 2"/>
          <p:cNvPicPr>
            <a:picLocks noChangeAspect="1" noChangeArrowheads="1"/>
          </p:cNvPicPr>
          <p:nvPr/>
        </p:nvPicPr>
        <p:blipFill>
          <a:blip r:embed="rId4" cstate="print"/>
          <a:srcRect l="8599" t="16326" r="8581" b="14286"/>
          <a:stretch>
            <a:fillRect/>
          </a:stretch>
        </p:blipFill>
        <p:spPr bwMode="auto">
          <a:xfrm>
            <a:off x="0" y="0"/>
            <a:ext cx="1200150" cy="77386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77EBDB5-B519-44CC-B132-9B462A318B18}"/>
              </a:ext>
            </a:extLst>
          </p:cNvPr>
          <p:cNvSpPr txBox="1"/>
          <p:nvPr/>
        </p:nvSpPr>
        <p:spPr>
          <a:xfrm>
            <a:off x="461907" y="721806"/>
            <a:ext cx="11497938" cy="1085810"/>
          </a:xfrm>
          <a:prstGeom prst="rect">
            <a:avLst/>
          </a:prstGeom>
          <a:noFill/>
        </p:spPr>
        <p:txBody>
          <a:bodyPr wrap="square" rtlCol="0">
            <a:spAutoFit/>
          </a:bodyPr>
          <a:lstStyle/>
          <a:p>
            <a:pPr>
              <a:lnSpc>
                <a:spcPct val="150000"/>
              </a:lnSpc>
            </a:pPr>
            <a:r>
              <a:rPr lang="en-IN" sz="4800" b="1" dirty="0">
                <a:solidFill>
                  <a:srgbClr val="FF0000"/>
                </a:solidFill>
              </a:rPr>
              <a:t>W</a:t>
            </a:r>
            <a:r>
              <a:rPr lang="en-IN" sz="3200" b="1" dirty="0">
                <a:solidFill>
                  <a:srgbClr val="002060"/>
                </a:solidFill>
              </a:rPr>
              <a:t>ATERSHED DEVELOPMENT</a:t>
            </a:r>
          </a:p>
        </p:txBody>
      </p:sp>
      <p:sp>
        <p:nvSpPr>
          <p:cNvPr id="14" name="TextBox 13">
            <a:extLst>
              <a:ext uri="{FF2B5EF4-FFF2-40B4-BE49-F238E27FC236}">
                <a16:creationId xmlns:a16="http://schemas.microsoft.com/office/drawing/2014/main" id="{1C5DB4C0-DDA1-4CEE-B773-A27CFC1385A0}"/>
              </a:ext>
            </a:extLst>
          </p:cNvPr>
          <p:cNvSpPr txBox="1"/>
          <p:nvPr/>
        </p:nvSpPr>
        <p:spPr>
          <a:xfrm>
            <a:off x="854898" y="2051007"/>
            <a:ext cx="10711955" cy="280506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400" i="1" dirty="0">
                <a:solidFill>
                  <a:srgbClr val="002060"/>
                </a:solidFill>
              </a:rPr>
              <a:t>Restores degraded watersheds to increase capacity to capture rainwater</a:t>
            </a:r>
          </a:p>
          <a:p>
            <a:pPr marL="342900" indent="-342900">
              <a:lnSpc>
                <a:spcPct val="150000"/>
              </a:lnSpc>
              <a:buFont typeface="Wingdings" panose="05000000000000000000" pitchFamily="2" charset="2"/>
              <a:buChar char="§"/>
            </a:pPr>
            <a:r>
              <a:rPr lang="en-US" sz="2400" i="1" dirty="0">
                <a:solidFill>
                  <a:srgbClr val="002060"/>
                </a:solidFill>
              </a:rPr>
              <a:t>Reduce Soil erosion</a:t>
            </a:r>
          </a:p>
          <a:p>
            <a:pPr marL="342900" indent="-342900">
              <a:lnSpc>
                <a:spcPct val="150000"/>
              </a:lnSpc>
              <a:buFont typeface="Wingdings" panose="05000000000000000000" pitchFamily="2" charset="2"/>
              <a:buChar char="§"/>
            </a:pPr>
            <a:r>
              <a:rPr lang="en-US" sz="2400" i="1" dirty="0">
                <a:solidFill>
                  <a:srgbClr val="002060"/>
                </a:solidFill>
              </a:rPr>
              <a:t>Improves soil nutrients and carbon content</a:t>
            </a:r>
          </a:p>
          <a:p>
            <a:pPr marL="342900" indent="-342900">
              <a:lnSpc>
                <a:spcPct val="150000"/>
              </a:lnSpc>
              <a:buFont typeface="Wingdings" panose="05000000000000000000" pitchFamily="2" charset="2"/>
              <a:buChar char="§"/>
            </a:pPr>
            <a:r>
              <a:rPr lang="en-US" sz="2400" i="1" dirty="0">
                <a:solidFill>
                  <a:srgbClr val="002060"/>
                </a:solidFill>
              </a:rPr>
              <a:t>Increases agricultural yields</a:t>
            </a:r>
          </a:p>
          <a:p>
            <a:pPr marL="342900" indent="-342900">
              <a:lnSpc>
                <a:spcPct val="150000"/>
              </a:lnSpc>
              <a:buFont typeface="Wingdings" panose="05000000000000000000" pitchFamily="2" charset="2"/>
              <a:buChar char="§"/>
            </a:pPr>
            <a:r>
              <a:rPr lang="en-US" sz="2400" i="1" dirty="0">
                <a:solidFill>
                  <a:srgbClr val="002060"/>
                </a:solidFill>
              </a:rPr>
              <a:t>Benefits the whole ecosystem</a:t>
            </a:r>
          </a:p>
        </p:txBody>
      </p:sp>
      <p:pic>
        <p:nvPicPr>
          <p:cNvPr id="15" name="Picture 4" descr="Hydrology knowledge of Watershed Managers must be reinforced for ...">
            <a:extLst>
              <a:ext uri="{FF2B5EF4-FFF2-40B4-BE49-F238E27FC236}">
                <a16:creationId xmlns:a16="http://schemas.microsoft.com/office/drawing/2014/main" id="{0E603495-E20B-4A9B-9115-3649A17A84F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t="19302" r="8840" b="-1"/>
          <a:stretch/>
        </p:blipFill>
        <p:spPr bwMode="auto">
          <a:xfrm>
            <a:off x="7263081" y="2815766"/>
            <a:ext cx="3837041" cy="24546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6" name="Picture 2" descr="2021-22 Rotary International Theme | Serve to Change Lives | Rotary Club of  Perth"/>
          <p:cNvPicPr>
            <a:picLocks noChangeAspect="1" noChangeArrowheads="1"/>
          </p:cNvPicPr>
          <p:nvPr/>
        </p:nvPicPr>
        <p:blipFill>
          <a:blip r:embed="rId5"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257570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77EBDB5-B519-44CC-B132-9B462A318B18}"/>
              </a:ext>
            </a:extLst>
          </p:cNvPr>
          <p:cNvSpPr txBox="1"/>
          <p:nvPr/>
        </p:nvSpPr>
        <p:spPr>
          <a:xfrm>
            <a:off x="461907" y="721806"/>
            <a:ext cx="11497938" cy="1085810"/>
          </a:xfrm>
          <a:prstGeom prst="rect">
            <a:avLst/>
          </a:prstGeom>
          <a:noFill/>
        </p:spPr>
        <p:txBody>
          <a:bodyPr wrap="square" rtlCol="0">
            <a:spAutoFit/>
          </a:bodyPr>
          <a:lstStyle/>
          <a:p>
            <a:pPr>
              <a:lnSpc>
                <a:spcPct val="150000"/>
              </a:lnSpc>
            </a:pPr>
            <a:r>
              <a:rPr lang="en-IN" sz="3200" b="1" dirty="0">
                <a:solidFill>
                  <a:srgbClr val="002060"/>
                </a:solidFill>
              </a:rPr>
              <a:t>TYPES OF </a:t>
            </a:r>
            <a:r>
              <a:rPr lang="en-IN" sz="4800" b="1" dirty="0">
                <a:solidFill>
                  <a:srgbClr val="FF0000"/>
                </a:solidFill>
              </a:rPr>
              <a:t>W</a:t>
            </a:r>
            <a:r>
              <a:rPr lang="en-IN" sz="3200" b="1" dirty="0">
                <a:solidFill>
                  <a:srgbClr val="002060"/>
                </a:solidFill>
              </a:rPr>
              <a:t>ATERSHED DEVELOPMENT</a:t>
            </a:r>
          </a:p>
        </p:txBody>
      </p:sp>
      <p:sp>
        <p:nvSpPr>
          <p:cNvPr id="7" name="TextBox 6">
            <a:extLst>
              <a:ext uri="{FF2B5EF4-FFF2-40B4-BE49-F238E27FC236}">
                <a16:creationId xmlns:a16="http://schemas.microsoft.com/office/drawing/2014/main" id="{0580D4EA-E4AF-4D8B-805F-DDA569F2938A}"/>
              </a:ext>
            </a:extLst>
          </p:cNvPr>
          <p:cNvSpPr txBox="1"/>
          <p:nvPr/>
        </p:nvSpPr>
        <p:spPr>
          <a:xfrm>
            <a:off x="220292" y="2197622"/>
            <a:ext cx="11597461" cy="390350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IN" sz="2800" i="1" dirty="0">
                <a:solidFill>
                  <a:srgbClr val="0070C0"/>
                </a:solidFill>
              </a:rPr>
              <a:t>Check Dams </a:t>
            </a:r>
          </a:p>
          <a:p>
            <a:pPr marL="342900" indent="-342900">
              <a:lnSpc>
                <a:spcPct val="150000"/>
              </a:lnSpc>
              <a:buFont typeface="Wingdings" panose="05000000000000000000" pitchFamily="2" charset="2"/>
              <a:buChar char="§"/>
            </a:pPr>
            <a:r>
              <a:rPr lang="en-IN" sz="2800" i="1" dirty="0">
                <a:solidFill>
                  <a:srgbClr val="0070C0"/>
                </a:solidFill>
              </a:rPr>
              <a:t>Farm Ponds/ Tanks</a:t>
            </a:r>
          </a:p>
          <a:p>
            <a:pPr marL="342900" indent="-342900">
              <a:lnSpc>
                <a:spcPct val="150000"/>
              </a:lnSpc>
              <a:buFont typeface="Wingdings" panose="05000000000000000000" pitchFamily="2" charset="2"/>
              <a:buChar char="§"/>
            </a:pPr>
            <a:r>
              <a:rPr lang="en-IN" sz="2800" i="1" dirty="0">
                <a:solidFill>
                  <a:srgbClr val="0070C0"/>
                </a:solidFill>
              </a:rPr>
              <a:t>Gabion Structures</a:t>
            </a:r>
          </a:p>
          <a:p>
            <a:pPr marL="342900" indent="-342900">
              <a:lnSpc>
                <a:spcPct val="150000"/>
              </a:lnSpc>
              <a:buFont typeface="Wingdings" panose="05000000000000000000" pitchFamily="2" charset="2"/>
              <a:buChar char="§"/>
            </a:pPr>
            <a:r>
              <a:rPr lang="en-IN" sz="2800" i="1" dirty="0">
                <a:solidFill>
                  <a:srgbClr val="0070C0"/>
                </a:solidFill>
              </a:rPr>
              <a:t>Continuous Contour Trenches/ Staggered Trenches</a:t>
            </a:r>
          </a:p>
          <a:p>
            <a:pPr marL="342900" indent="-342900">
              <a:lnSpc>
                <a:spcPct val="150000"/>
              </a:lnSpc>
              <a:buFont typeface="Wingdings" panose="05000000000000000000" pitchFamily="2" charset="2"/>
              <a:buChar char="§"/>
            </a:pPr>
            <a:r>
              <a:rPr lang="en-IN" sz="2800" i="1" dirty="0">
                <a:solidFill>
                  <a:srgbClr val="0070C0"/>
                </a:solidFill>
              </a:rPr>
              <a:t>Earthen </a:t>
            </a:r>
            <a:r>
              <a:rPr lang="en-IN" sz="2800" i="1" dirty="0" err="1">
                <a:solidFill>
                  <a:srgbClr val="0070C0"/>
                </a:solidFill>
              </a:rPr>
              <a:t>Bunding</a:t>
            </a:r>
            <a:endParaRPr lang="en-IN" sz="2800" i="1" dirty="0">
              <a:solidFill>
                <a:srgbClr val="0070C0"/>
              </a:solidFill>
            </a:endParaRPr>
          </a:p>
          <a:p>
            <a:pPr marL="342900" indent="-342900">
              <a:lnSpc>
                <a:spcPct val="150000"/>
              </a:lnSpc>
              <a:buFont typeface="Wingdings" panose="05000000000000000000" pitchFamily="2" charset="2"/>
              <a:buChar char="§"/>
            </a:pPr>
            <a:endParaRPr lang="en-IN" sz="2800" i="1" dirty="0">
              <a:solidFill>
                <a:srgbClr val="0070C0"/>
              </a:solidFill>
            </a:endParaRPr>
          </a:p>
        </p:txBody>
      </p:sp>
      <p:pic>
        <p:nvPicPr>
          <p:cNvPr id="8" name="Picture 5" descr="A body of water with a mountain in the background&#10;&#10;Description automatically generated">
            <a:extLst>
              <a:ext uri="{FF2B5EF4-FFF2-40B4-BE49-F238E27FC236}">
                <a16:creationId xmlns:a16="http://schemas.microsoft.com/office/drawing/2014/main" id="{254FC8F2-8C06-40D8-986F-205005EF55C6}"/>
              </a:ext>
            </a:extLst>
          </p:cNvPr>
          <p:cNvPicPr>
            <a:picLocks noChangeAspect="1" noChangeArrowheads="1"/>
          </p:cNvPicPr>
          <p:nvPr/>
        </p:nvPicPr>
        <p:blipFill rotWithShape="1">
          <a:blip r:embed="rId3" cstate="print">
            <a:lum bright="10000" contrast="40000"/>
          </a:blip>
          <a:srcRect t="9038" r="648"/>
          <a:stretch/>
        </p:blipFill>
        <p:spPr bwMode="auto">
          <a:xfrm>
            <a:off x="10137142" y="1617431"/>
            <a:ext cx="1689222" cy="1108929"/>
          </a:xfrm>
          <a:prstGeom prst="rect">
            <a:avLst/>
          </a:prstGeom>
          <a:noFill/>
          <a:ln>
            <a:noFill/>
          </a:ln>
        </p:spPr>
      </p:pic>
      <p:pic>
        <p:nvPicPr>
          <p:cNvPr id="12" name="Picture 11">
            <a:extLst>
              <a:ext uri="{FF2B5EF4-FFF2-40B4-BE49-F238E27FC236}">
                <a16:creationId xmlns:a16="http://schemas.microsoft.com/office/drawing/2014/main" id="{A668506F-8B53-4739-9D7D-782DB7C80354}"/>
              </a:ext>
            </a:extLst>
          </p:cNvPr>
          <p:cNvPicPr>
            <a:picLocks noChangeAspect="1"/>
          </p:cNvPicPr>
          <p:nvPr/>
        </p:nvPicPr>
        <p:blipFill>
          <a:blip r:embed="rId4" cstate="print"/>
          <a:stretch>
            <a:fillRect/>
          </a:stretch>
        </p:blipFill>
        <p:spPr>
          <a:xfrm>
            <a:off x="10206249" y="3338045"/>
            <a:ext cx="1702900" cy="1281438"/>
          </a:xfrm>
          <a:prstGeom prst="rect">
            <a:avLst/>
          </a:prstGeom>
          <a:ln>
            <a:noFill/>
          </a:ln>
        </p:spPr>
      </p:pic>
      <p:pic>
        <p:nvPicPr>
          <p:cNvPr id="16" name="Picture 2" descr="Watershed – SANDRP">
            <a:extLst>
              <a:ext uri="{FF2B5EF4-FFF2-40B4-BE49-F238E27FC236}">
                <a16:creationId xmlns:a16="http://schemas.microsoft.com/office/drawing/2014/main" id="{78128B7A-D60A-433A-BC96-C96E5ECAA1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1702" y="4305549"/>
            <a:ext cx="1740017" cy="11196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4" descr="Madhya Pradesh -">
            <a:extLst>
              <a:ext uri="{FF2B5EF4-FFF2-40B4-BE49-F238E27FC236}">
                <a16:creationId xmlns:a16="http://schemas.microsoft.com/office/drawing/2014/main" id="{89B092C1-CE9E-435E-B7C3-33237824A6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9033" y="5252923"/>
            <a:ext cx="1730812" cy="11671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4CB33DFF-7378-4BEA-9EDD-8D3B17462F0E}"/>
              </a:ext>
            </a:extLst>
          </p:cNvPr>
          <p:cNvPicPr>
            <a:picLocks noChangeAspect="1" noChangeArrowheads="1"/>
          </p:cNvPicPr>
          <p:nvPr/>
        </p:nvPicPr>
        <p:blipFill>
          <a:blip r:embed="rId7" cstate="print"/>
          <a:srcRect/>
          <a:stretch>
            <a:fillRect/>
          </a:stretch>
        </p:blipFill>
        <p:spPr bwMode="auto">
          <a:xfrm>
            <a:off x="8511702" y="2540254"/>
            <a:ext cx="1740017" cy="1313890"/>
          </a:xfrm>
          <a:prstGeom prst="rect">
            <a:avLst/>
          </a:prstGeom>
          <a:noFill/>
          <a:ln w="9525">
            <a:noFill/>
            <a:miter lim="800000"/>
            <a:headEnd/>
            <a:tailEnd/>
          </a:ln>
          <a:effectLst/>
        </p:spPr>
      </p:pic>
      <p:pic>
        <p:nvPicPr>
          <p:cNvPr id="15" name="Picture 2"/>
          <p:cNvPicPr>
            <a:picLocks noChangeAspect="1" noChangeArrowheads="1"/>
          </p:cNvPicPr>
          <p:nvPr/>
        </p:nvPicPr>
        <p:blipFill>
          <a:blip r:embed="rId8"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7" name="Picture 2" descr="2021-22 Rotary International Theme | Serve to Change Lives | Rotary Club of  Perth"/>
          <p:cNvPicPr>
            <a:picLocks noChangeAspect="1" noChangeArrowheads="1"/>
          </p:cNvPicPr>
          <p:nvPr/>
        </p:nvPicPr>
        <p:blipFill>
          <a:blip r:embed="rId9" cstate="print"/>
          <a:srcRect/>
          <a:stretch>
            <a:fillRect/>
          </a:stretch>
        </p:blipFill>
        <p:spPr bwMode="auto">
          <a:xfrm>
            <a:off x="11295210" y="15241"/>
            <a:ext cx="896790" cy="842009"/>
          </a:xfrm>
          <a:prstGeom prst="rect">
            <a:avLst/>
          </a:prstGeom>
          <a:noFill/>
        </p:spPr>
      </p:pic>
    </p:spTree>
    <p:extLst>
      <p:ext uri="{BB962C8B-B14F-4D97-AF65-F5344CB8AC3E}">
        <p14:creationId xmlns:p14="http://schemas.microsoft.com/office/powerpoint/2010/main" val="296822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5293" y="198120"/>
            <a:ext cx="10972800" cy="715962"/>
          </a:xfrm>
        </p:spPr>
        <p:txBody>
          <a:bodyPr>
            <a:normAutofit/>
          </a:bodyPr>
          <a:lstStyle/>
          <a:p>
            <a:pPr algn="ctr"/>
            <a:r>
              <a:rPr lang="en-US" sz="3600" b="1" dirty="0">
                <a:solidFill>
                  <a:srgbClr val="000099"/>
                </a:solidFill>
              </a:rPr>
              <a:t>IMPACT OF THE PROJECT</a:t>
            </a:r>
          </a:p>
        </p:txBody>
      </p:sp>
      <p:sp>
        <p:nvSpPr>
          <p:cNvPr id="30722" name="AutoShape 2" descr="Image result for two cows , clipart, cartoon, india"/>
          <p:cNvSpPr>
            <a:spLocks noChangeAspect="1" noChangeArrowheads="1"/>
          </p:cNvSpPr>
          <p:nvPr/>
        </p:nvSpPr>
        <p:spPr bwMode="auto">
          <a:xfrm>
            <a:off x="163126" y="830900"/>
            <a:ext cx="406400" cy="304801"/>
          </a:xfrm>
          <a:prstGeom prst="rect">
            <a:avLst/>
          </a:prstGeom>
          <a:noFill/>
        </p:spPr>
        <p:txBody>
          <a:bodyPr vert="horz" wrap="square" lIns="91421" tIns="45711" rIns="91421" bIns="45711" numCol="1" anchor="t" anchorCtr="0" compatLnSpc="1">
            <a:prstTxWarp prst="textNoShape">
              <a:avLst/>
            </a:prstTxWarp>
          </a:bodyPr>
          <a:lstStyle/>
          <a:p>
            <a:endParaRPr lang="en-US"/>
          </a:p>
        </p:txBody>
      </p:sp>
      <p:pic>
        <p:nvPicPr>
          <p:cNvPr id="40" name="Picture 5" descr="C:\Users\Shreya Verma\Pictures\Check dams before and after\Loni wala_Sikar Rajasthan\IMG_5182.JPG"/>
          <p:cNvPicPr>
            <a:picLocks noChangeAspect="1" noChangeArrowheads="1"/>
          </p:cNvPicPr>
          <p:nvPr/>
        </p:nvPicPr>
        <p:blipFill>
          <a:blip r:embed="rId2" cstate="print">
            <a:lum contrast="30000"/>
          </a:blip>
          <a:srcRect/>
          <a:stretch>
            <a:fillRect/>
          </a:stretch>
        </p:blipFill>
        <p:spPr bwMode="auto">
          <a:xfrm>
            <a:off x="5988596" y="1264920"/>
            <a:ext cx="6203404"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 name="TextBox 40"/>
          <p:cNvSpPr txBox="1"/>
          <p:nvPr/>
        </p:nvSpPr>
        <p:spPr>
          <a:xfrm>
            <a:off x="9860280" y="1859280"/>
            <a:ext cx="1323302" cy="584757"/>
          </a:xfrm>
          <a:prstGeom prst="rect">
            <a:avLst/>
          </a:prstGeom>
          <a:solidFill>
            <a:schemeClr val="bg1">
              <a:alpha val="74000"/>
            </a:schemeClr>
          </a:solidFill>
        </p:spPr>
        <p:txBody>
          <a:bodyPr wrap="square" lIns="91421" tIns="45711" rIns="91421" bIns="45711" rtlCol="0">
            <a:spAutoFit/>
          </a:bodyPr>
          <a:lstStyle/>
          <a:p>
            <a:pPr algn="ctr"/>
            <a:r>
              <a:rPr lang="en-US" sz="3200" b="1" i="1" dirty="0"/>
              <a:t>After</a:t>
            </a:r>
          </a:p>
        </p:txBody>
      </p:sp>
      <p:pic>
        <p:nvPicPr>
          <p:cNvPr id="42" name="Picture 4" descr="C:\Users\Shreya Verma\Pictures\Check dams before and after\Loni wala_Sikar Rajasthan\IMG_4217.JPG"/>
          <p:cNvPicPr>
            <a:picLocks noChangeAspect="1" noChangeArrowheads="1"/>
          </p:cNvPicPr>
          <p:nvPr/>
        </p:nvPicPr>
        <p:blipFill>
          <a:blip r:embed="rId3" cstate="print">
            <a:lum contrast="30000"/>
          </a:blip>
          <a:srcRect/>
          <a:stretch>
            <a:fillRect/>
          </a:stretch>
        </p:blipFill>
        <p:spPr bwMode="auto">
          <a:xfrm>
            <a:off x="87301" y="1264922"/>
            <a:ext cx="5862792" cy="4495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 name="TextBox 42"/>
          <p:cNvSpPr txBox="1"/>
          <p:nvPr/>
        </p:nvSpPr>
        <p:spPr>
          <a:xfrm>
            <a:off x="3917939" y="1845632"/>
            <a:ext cx="1641070" cy="584757"/>
          </a:xfrm>
          <a:prstGeom prst="rect">
            <a:avLst/>
          </a:prstGeom>
          <a:solidFill>
            <a:schemeClr val="bg1">
              <a:alpha val="74000"/>
            </a:schemeClr>
          </a:solidFill>
        </p:spPr>
        <p:txBody>
          <a:bodyPr wrap="square" lIns="91421" tIns="45711" rIns="91421" bIns="45711" rtlCol="0">
            <a:spAutoFit/>
          </a:bodyPr>
          <a:lstStyle/>
          <a:p>
            <a:pPr algn="ctr"/>
            <a:r>
              <a:rPr lang="en-US" sz="3200" b="1" i="1" dirty="0"/>
              <a:t>Before </a:t>
            </a:r>
          </a:p>
        </p:txBody>
      </p:sp>
      <p:sp>
        <p:nvSpPr>
          <p:cNvPr id="15" name="TextBox 14"/>
          <p:cNvSpPr txBox="1"/>
          <p:nvPr/>
        </p:nvSpPr>
        <p:spPr>
          <a:xfrm>
            <a:off x="3511693" y="5780782"/>
            <a:ext cx="5486400" cy="1077218"/>
          </a:xfrm>
          <a:prstGeom prst="rect">
            <a:avLst/>
          </a:prstGeom>
          <a:solidFill>
            <a:schemeClr val="bg1">
              <a:alpha val="61000"/>
            </a:schemeClr>
          </a:solidFill>
        </p:spPr>
        <p:txBody>
          <a:bodyPr wrap="square" rtlCol="0">
            <a:spAutoFit/>
          </a:bodyPr>
          <a:lstStyle/>
          <a:p>
            <a:r>
              <a:rPr lang="en-US" sz="1600" b="1" i="1" dirty="0"/>
              <a:t>Bandai </a:t>
            </a:r>
            <a:r>
              <a:rPr lang="en-US" sz="1600" b="1" i="1" dirty="0" err="1"/>
              <a:t>Wala</a:t>
            </a:r>
            <a:r>
              <a:rPr lang="en-US" sz="1600" b="1" i="1" dirty="0"/>
              <a:t>  Check Dam, Sikar, Rajasthan</a:t>
            </a:r>
          </a:p>
          <a:p>
            <a:r>
              <a:rPr lang="en-US" sz="1600" b="1" i="1" dirty="0"/>
              <a:t>Completed 2014</a:t>
            </a:r>
          </a:p>
          <a:p>
            <a:r>
              <a:rPr lang="en-IN" sz="1600" b="1" i="1" dirty="0"/>
              <a:t>130 (L) x 6 (W) x 8 (Ht) ft</a:t>
            </a:r>
            <a:endParaRPr lang="en-US" sz="1600" b="1" i="1" dirty="0"/>
          </a:p>
          <a:p>
            <a:r>
              <a:rPr lang="en-IN" sz="1600" b="1" i="1" dirty="0"/>
              <a:t>Water Holding Capacity (cu. ft): 2,40,000</a:t>
            </a:r>
            <a:endParaRPr lang="en-US" sz="1600" b="1" i="1" dirty="0"/>
          </a:p>
        </p:txBody>
      </p:sp>
      <p:pic>
        <p:nvPicPr>
          <p:cNvPr id="14" name="Picture 2"/>
          <p:cNvPicPr>
            <a:picLocks noChangeAspect="1" noChangeArrowheads="1"/>
          </p:cNvPicPr>
          <p:nvPr/>
        </p:nvPicPr>
        <p:blipFill>
          <a:blip r:embed="rId4"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6" name="Picture 2" descr="2021-22 Rotary International Theme | Serve to Change Lives | Rotary Club of  Perth"/>
          <p:cNvPicPr>
            <a:picLocks noChangeAspect="1" noChangeArrowheads="1"/>
          </p:cNvPicPr>
          <p:nvPr/>
        </p:nvPicPr>
        <p:blipFill>
          <a:blip r:embed="rId5" cstate="print"/>
          <a:srcRect/>
          <a:stretch>
            <a:fillRect/>
          </a:stretch>
        </p:blipFill>
        <p:spPr bwMode="auto">
          <a:xfrm>
            <a:off x="11295210" y="15241"/>
            <a:ext cx="896790" cy="84200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4309" y="198120"/>
            <a:ext cx="10972800" cy="715962"/>
          </a:xfrm>
        </p:spPr>
        <p:txBody>
          <a:bodyPr>
            <a:normAutofit/>
          </a:bodyPr>
          <a:lstStyle/>
          <a:p>
            <a:pPr algn="ctr"/>
            <a:r>
              <a:rPr lang="en-US" sz="3600" b="1" dirty="0">
                <a:solidFill>
                  <a:srgbClr val="000099"/>
                </a:solidFill>
              </a:rPr>
              <a:t>IMPACT OF THE PROJECT</a:t>
            </a:r>
          </a:p>
        </p:txBody>
      </p:sp>
      <p:sp>
        <p:nvSpPr>
          <p:cNvPr id="30722" name="AutoShape 2" descr="Image result for two cows , clipart, cartoon, india"/>
          <p:cNvSpPr>
            <a:spLocks noChangeAspect="1" noChangeArrowheads="1"/>
          </p:cNvSpPr>
          <p:nvPr/>
        </p:nvSpPr>
        <p:spPr bwMode="auto">
          <a:xfrm>
            <a:off x="302622" y="739460"/>
            <a:ext cx="406400" cy="304801"/>
          </a:xfrm>
          <a:prstGeom prst="rect">
            <a:avLst/>
          </a:prstGeom>
          <a:noFill/>
        </p:spPr>
        <p:txBody>
          <a:bodyPr vert="horz" wrap="square" lIns="91421" tIns="45711" rIns="91421" bIns="45711" numCol="1" anchor="t" anchorCtr="0" compatLnSpc="1">
            <a:prstTxWarp prst="textNoShape">
              <a:avLst/>
            </a:prstTxWarp>
          </a:bodyPr>
          <a:lstStyle/>
          <a:p>
            <a:endParaRPr lang="en-US"/>
          </a:p>
        </p:txBody>
      </p:sp>
      <p:pic>
        <p:nvPicPr>
          <p:cNvPr id="34" name="Picture 6" descr="C:\Users\Shreya Verma\Pictures\Check dams before and after\Joshi wala_Alwar\IMG_4554.JPG"/>
          <p:cNvPicPr>
            <a:picLocks noChangeAspect="1" noChangeArrowheads="1"/>
          </p:cNvPicPr>
          <p:nvPr/>
        </p:nvPicPr>
        <p:blipFill>
          <a:blip r:embed="rId2" cstate="print">
            <a:lum contrast="30000"/>
          </a:blip>
          <a:srcRect/>
          <a:stretch>
            <a:fillRect/>
          </a:stretch>
        </p:blipFill>
        <p:spPr bwMode="auto">
          <a:xfrm>
            <a:off x="174036" y="1264920"/>
            <a:ext cx="5940569"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5" name="TextBox 34"/>
          <p:cNvSpPr txBox="1"/>
          <p:nvPr/>
        </p:nvSpPr>
        <p:spPr>
          <a:xfrm>
            <a:off x="4579997" y="4498988"/>
            <a:ext cx="1247098" cy="523202"/>
          </a:xfrm>
          <a:prstGeom prst="rect">
            <a:avLst/>
          </a:prstGeom>
          <a:solidFill>
            <a:schemeClr val="bg1">
              <a:alpha val="74000"/>
            </a:schemeClr>
          </a:solidFill>
        </p:spPr>
        <p:txBody>
          <a:bodyPr wrap="none" lIns="91421" tIns="45711" rIns="91421" bIns="45711" rtlCol="0">
            <a:spAutoFit/>
          </a:bodyPr>
          <a:lstStyle/>
          <a:p>
            <a:r>
              <a:rPr lang="en-US" sz="2800" b="1" i="1" dirty="0"/>
              <a:t>Before </a:t>
            </a:r>
          </a:p>
        </p:txBody>
      </p:sp>
      <p:pic>
        <p:nvPicPr>
          <p:cNvPr id="37" name="Picture 7" descr="C:\Users\Shreya Verma\Pictures\Check dams before and after\Joshi wala_Alwar\IMG_5196.JPG"/>
          <p:cNvPicPr>
            <a:picLocks noChangeAspect="1" noChangeArrowheads="1"/>
          </p:cNvPicPr>
          <p:nvPr/>
        </p:nvPicPr>
        <p:blipFill>
          <a:blip r:embed="rId3" cstate="print">
            <a:lum contrast="30000"/>
          </a:blip>
          <a:srcRect/>
          <a:stretch>
            <a:fillRect/>
          </a:stretch>
        </p:blipFill>
        <p:spPr bwMode="auto">
          <a:xfrm>
            <a:off x="6056224" y="1264920"/>
            <a:ext cx="6135776"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 name="TextBox 37"/>
          <p:cNvSpPr txBox="1"/>
          <p:nvPr/>
        </p:nvSpPr>
        <p:spPr>
          <a:xfrm>
            <a:off x="10352997" y="4498984"/>
            <a:ext cx="832754" cy="461647"/>
          </a:xfrm>
          <a:prstGeom prst="rect">
            <a:avLst/>
          </a:prstGeom>
          <a:solidFill>
            <a:schemeClr val="bg1">
              <a:alpha val="74000"/>
            </a:schemeClr>
          </a:solidFill>
        </p:spPr>
        <p:txBody>
          <a:bodyPr wrap="none" lIns="91421" tIns="45711" rIns="91421" bIns="45711" rtlCol="0">
            <a:spAutoFit/>
          </a:bodyPr>
          <a:lstStyle/>
          <a:p>
            <a:r>
              <a:rPr lang="en-US" sz="2400" b="1" i="1" dirty="0"/>
              <a:t>After</a:t>
            </a:r>
          </a:p>
        </p:txBody>
      </p:sp>
      <p:sp>
        <p:nvSpPr>
          <p:cNvPr id="14" name="TextBox 13"/>
          <p:cNvSpPr txBox="1"/>
          <p:nvPr/>
        </p:nvSpPr>
        <p:spPr>
          <a:xfrm>
            <a:off x="3854389" y="5780782"/>
            <a:ext cx="5181600" cy="1077218"/>
          </a:xfrm>
          <a:prstGeom prst="rect">
            <a:avLst/>
          </a:prstGeom>
          <a:solidFill>
            <a:schemeClr val="bg1">
              <a:alpha val="61000"/>
            </a:schemeClr>
          </a:solidFill>
        </p:spPr>
        <p:txBody>
          <a:bodyPr wrap="square" rtlCol="0">
            <a:spAutoFit/>
          </a:bodyPr>
          <a:lstStyle/>
          <a:p>
            <a:r>
              <a:rPr lang="en-US" sz="1600" b="1" i="1" dirty="0"/>
              <a:t>Joshi </a:t>
            </a:r>
            <a:r>
              <a:rPr lang="en-US" sz="1600" b="1" i="1" dirty="0" err="1"/>
              <a:t>Wala</a:t>
            </a:r>
            <a:r>
              <a:rPr lang="en-US" sz="1600" b="1" i="1" dirty="0"/>
              <a:t>  Check Dam, Sikar, Rajasthan</a:t>
            </a:r>
          </a:p>
          <a:p>
            <a:r>
              <a:rPr lang="en-US" sz="1600" b="1" i="1" dirty="0"/>
              <a:t>Completed in 2014</a:t>
            </a:r>
          </a:p>
          <a:p>
            <a:r>
              <a:rPr lang="en-IN" sz="1600" b="1" i="1" dirty="0"/>
              <a:t>150 (L) x 7.5 (W) x 10 (Ht) ft</a:t>
            </a:r>
            <a:endParaRPr lang="en-US" sz="1600" b="1" i="1" dirty="0"/>
          </a:p>
          <a:p>
            <a:r>
              <a:rPr lang="en-IN" sz="1600" b="1" i="1" dirty="0"/>
              <a:t>Water Holding Capacity (cu. ft): 7,28,000</a:t>
            </a:r>
          </a:p>
        </p:txBody>
      </p:sp>
      <p:pic>
        <p:nvPicPr>
          <p:cNvPr id="15" name="Picture 2"/>
          <p:cNvPicPr>
            <a:picLocks noChangeAspect="1" noChangeArrowheads="1"/>
          </p:cNvPicPr>
          <p:nvPr/>
        </p:nvPicPr>
        <p:blipFill>
          <a:blip r:embed="rId4"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6" name="Picture 2" descr="2021-22 Rotary International Theme | Serve to Change Lives | Rotary Club of  Perth"/>
          <p:cNvPicPr>
            <a:picLocks noChangeAspect="1" noChangeArrowheads="1"/>
          </p:cNvPicPr>
          <p:nvPr/>
        </p:nvPicPr>
        <p:blipFill>
          <a:blip r:embed="rId5" cstate="print"/>
          <a:srcRect/>
          <a:stretch>
            <a:fillRect/>
          </a:stretch>
        </p:blipFill>
        <p:spPr bwMode="auto">
          <a:xfrm>
            <a:off x="11295210" y="15241"/>
            <a:ext cx="896790" cy="84200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Shreya Verma\Pictures\DAMS\Check dams before and after\Bhojkalawala_alwar\IMG_3700.JPG">
            <a:hlinkClick r:id="rId2" action="ppaction://hlinkfile"/>
          </p:cNvPr>
          <p:cNvPicPr>
            <a:picLocks noChangeAspect="1" noChangeArrowheads="1"/>
          </p:cNvPicPr>
          <p:nvPr/>
        </p:nvPicPr>
        <p:blipFill>
          <a:blip r:embed="rId3" cstate="print"/>
          <a:srcRect/>
          <a:stretch>
            <a:fillRect/>
          </a:stretch>
        </p:blipFill>
        <p:spPr bwMode="auto">
          <a:xfrm>
            <a:off x="1158240" y="1359466"/>
            <a:ext cx="10022840" cy="5254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txBox="1">
            <a:spLocks/>
          </p:cNvSpPr>
          <p:nvPr/>
        </p:nvSpPr>
        <p:spPr>
          <a:xfrm>
            <a:off x="929640" y="624840"/>
            <a:ext cx="10363200" cy="609600"/>
          </a:xfrm>
          <a:prstGeom prst="rect">
            <a:avLst/>
          </a:prstGeom>
        </p:spPr>
        <p:txBody>
          <a:bodyPr>
            <a:normAutofit/>
          </a:bodyPr>
          <a:lstStyle/>
          <a:p>
            <a:pPr marL="0" marR="0" lvl="0" indent="0" algn="ctr" defTabSz="914212"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mj-lt"/>
                <a:ea typeface="+mj-ea"/>
                <a:cs typeface="+mj-cs"/>
              </a:rPr>
              <a:t>CHECK DAM WITH OVERFLOWING WATER</a:t>
            </a:r>
          </a:p>
        </p:txBody>
      </p:sp>
      <p:pic>
        <p:nvPicPr>
          <p:cNvPr id="9" name="Picture 2"/>
          <p:cNvPicPr>
            <a:picLocks noChangeAspect="1" noChangeArrowheads="1"/>
          </p:cNvPicPr>
          <p:nvPr/>
        </p:nvPicPr>
        <p:blipFill>
          <a:blip r:embed="rId4" cstate="print"/>
          <a:srcRect l="8599" t="16326" r="8581" b="14286"/>
          <a:stretch>
            <a:fillRect/>
          </a:stretch>
        </p:blipFill>
        <p:spPr bwMode="auto">
          <a:xfrm>
            <a:off x="0" y="0"/>
            <a:ext cx="1200150" cy="773867"/>
          </a:xfrm>
          <a:prstGeom prst="rect">
            <a:avLst/>
          </a:prstGeom>
          <a:noFill/>
          <a:ln w="9525">
            <a:noFill/>
            <a:miter lim="800000"/>
            <a:headEnd/>
            <a:tailEnd/>
          </a:ln>
        </p:spPr>
      </p:pic>
      <p:pic>
        <p:nvPicPr>
          <p:cNvPr id="10" name="Picture 2" descr="2021-22 Rotary International Theme | Serve to Change Lives | Rotary Club of  Perth"/>
          <p:cNvPicPr>
            <a:picLocks noChangeAspect="1" noChangeArrowheads="1"/>
          </p:cNvPicPr>
          <p:nvPr/>
        </p:nvPicPr>
        <p:blipFill>
          <a:blip r:embed="rId5" cstate="print"/>
          <a:srcRect/>
          <a:stretch>
            <a:fillRect/>
          </a:stretch>
        </p:blipFill>
        <p:spPr bwMode="auto">
          <a:xfrm>
            <a:off x="11295210" y="15241"/>
            <a:ext cx="896790" cy="84200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TotalTime>
  <Words>986</Words>
  <Application>Microsoft Macintosh PowerPoint</Application>
  <PresentationFormat>Widescreen</PresentationFormat>
  <Paragraphs>138</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Bellota</vt:lpstr>
      <vt:lpstr>Calibri</vt:lpstr>
      <vt:lpstr>Calibri Light</vt:lpstr>
      <vt:lpstr>Segoe UI Semilight</vt:lpstr>
      <vt:lpstr>Times New Roman</vt:lpstr>
      <vt:lpstr>Wingdings</vt:lpstr>
      <vt:lpstr>Office Theme</vt:lpstr>
      <vt:lpstr>PowerPoint Presentation</vt:lpstr>
      <vt:lpstr>PowerPoint Presentation</vt:lpstr>
      <vt:lpstr>PowerPoint Presentation</vt:lpstr>
      <vt:lpstr>BACKGROUND </vt:lpstr>
      <vt:lpstr>PowerPoint Presentation</vt:lpstr>
      <vt:lpstr>PowerPoint Presentation</vt:lpstr>
      <vt:lpstr>IMPACT OF THE PROJECT</vt:lpstr>
      <vt:lpstr>IMPACT OF THE PROJECT</vt:lpstr>
      <vt:lpstr>PowerPoint Presentation</vt:lpstr>
      <vt:lpstr>OUTCOME OF THE PROJECT</vt:lpstr>
      <vt:lpstr>PowerPoint Presentation</vt:lpstr>
      <vt:lpstr>PowerPoint Presentation</vt:lpstr>
      <vt:lpstr>TYPES OF WATER BODIES</vt:lpstr>
      <vt:lpstr>NEED FOR TRANSFORMATION OF WATER BODIES</vt:lpstr>
      <vt:lpstr>STEPS FOR TRANSFORMATION OF WATER BODIES</vt:lpstr>
      <vt:lpstr>BENEFITS FOR TRANSFORMATION OF WATER BODIES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Microsoft Office User</cp:lastModifiedBy>
  <cp:revision>222</cp:revision>
  <dcterms:created xsi:type="dcterms:W3CDTF">2020-03-29T18:23:05Z</dcterms:created>
  <dcterms:modified xsi:type="dcterms:W3CDTF">2021-03-12T06:12:14Z</dcterms:modified>
</cp:coreProperties>
</file>