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99" r:id="rId3"/>
    <p:sldId id="257" r:id="rId4"/>
    <p:sldId id="300" r:id="rId5"/>
    <p:sldId id="301" r:id="rId6"/>
    <p:sldId id="302" r:id="rId7"/>
    <p:sldId id="30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0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810"/>
    <a:srgbClr val="2A1A00"/>
    <a:srgbClr val="683828"/>
    <a:srgbClr val="883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-146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117F4-09D6-4A33-9A15-B89C6F3ABA5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144A0C-D659-40B4-8C76-8149CD658715}">
      <dgm:prSet phldrT="[Text]" custT="1"/>
      <dgm:spPr/>
      <dgm:t>
        <a:bodyPr/>
        <a:lstStyle/>
        <a:p>
          <a:pPr rtl="0"/>
          <a:r>
            <a:rPr lang="en-US" sz="1400" b="1" dirty="0" smtClean="0">
              <a:latin typeface="Century Gothic" panose="020B0502020202020204" pitchFamily="34" charset="0"/>
              <a:ea typeface="Century Gothic"/>
              <a:cs typeface="Century Gothic"/>
              <a:sym typeface="Century Gothic"/>
            </a:rPr>
            <a:t>2 </a:t>
          </a:r>
          <a:r>
            <a:rPr lang="en-US" sz="1400" b="1" dirty="0" err="1" smtClean="0">
              <a:latin typeface="Century Gothic" panose="020B0502020202020204" pitchFamily="34" charset="0"/>
              <a:ea typeface="Century Gothic"/>
              <a:cs typeface="Century Gothic"/>
              <a:sym typeface="Century Gothic"/>
            </a:rPr>
            <a:t>yr</a:t>
          </a:r>
          <a:r>
            <a:rPr lang="en-US" sz="1400" b="1" dirty="0" smtClean="0">
              <a:latin typeface="Century Gothic" panose="020B0502020202020204" pitchFamily="34" charset="0"/>
              <a:ea typeface="Century Gothic"/>
              <a:cs typeface="Century Gothic"/>
              <a:sym typeface="Century Gothic"/>
            </a:rPr>
            <a:t> program for 7 &amp; 8 grade children. </a:t>
          </a:r>
          <a:endParaRPr lang="en-US" sz="1400" dirty="0"/>
        </a:p>
      </dgm:t>
    </dgm:pt>
    <dgm:pt modelId="{36FE75A7-BB9F-4CFF-BCC2-88C4F5032DAE}" type="parTrans" cxnId="{63B25CB2-A575-431C-8532-A700284AE464}">
      <dgm:prSet/>
      <dgm:spPr/>
      <dgm:t>
        <a:bodyPr/>
        <a:lstStyle/>
        <a:p>
          <a:endParaRPr lang="en-US" sz="1400"/>
        </a:p>
      </dgm:t>
    </dgm:pt>
    <dgm:pt modelId="{EAF965AA-EA4E-475C-A847-B83668E1BA6E}" type="sibTrans" cxnId="{63B25CB2-A575-431C-8532-A700284AE464}">
      <dgm:prSet/>
      <dgm:spPr/>
      <dgm:t>
        <a:bodyPr/>
        <a:lstStyle/>
        <a:p>
          <a:endParaRPr lang="en-US" sz="1400"/>
        </a:p>
      </dgm:t>
    </dgm:pt>
    <dgm:pt modelId="{A56470CA-2311-4CC3-A28A-99CDF71EBB83}">
      <dgm:prSet phldrT="[Text]" custT="1"/>
      <dgm:spPr/>
      <dgm:t>
        <a:bodyPr/>
        <a:lstStyle/>
        <a:p>
          <a:pPr rtl="0"/>
          <a:r>
            <a:rPr lang="en-US" sz="1400" b="1" smtClean="0">
              <a:latin typeface="Century Gothic" panose="020B0502020202020204" pitchFamily="34" charset="0"/>
              <a:ea typeface="Calibri"/>
              <a:cs typeface="Calibri"/>
              <a:sym typeface="Calibri"/>
            </a:rPr>
            <a:t>5 </a:t>
          </a:r>
          <a:r>
            <a:rPr lang="en-US" sz="1400" b="1" smtClean="0">
              <a:latin typeface="Century Gothic" panose="020B0502020202020204" pitchFamily="34" charset="0"/>
              <a:ea typeface="Century Gothic"/>
              <a:cs typeface="Century Gothic"/>
              <a:sym typeface="Century Gothic"/>
            </a:rPr>
            <a:t>Compelling age-appropriate activities. </a:t>
          </a:r>
          <a:endParaRPr lang="en-US" sz="1400" dirty="0"/>
        </a:p>
      </dgm:t>
    </dgm:pt>
    <dgm:pt modelId="{48A8C17D-89FC-4C1A-A651-5F0FADF35D8C}" type="parTrans" cxnId="{E8EF611F-C7B5-4A5E-822B-E0D121A7E0AF}">
      <dgm:prSet/>
      <dgm:spPr/>
      <dgm:t>
        <a:bodyPr/>
        <a:lstStyle/>
        <a:p>
          <a:endParaRPr lang="en-US" sz="1400"/>
        </a:p>
      </dgm:t>
    </dgm:pt>
    <dgm:pt modelId="{62DB3E7D-F4B1-4708-A6E6-3FC18D4CF634}" type="sibTrans" cxnId="{E8EF611F-C7B5-4A5E-822B-E0D121A7E0AF}">
      <dgm:prSet/>
      <dgm:spPr/>
      <dgm:t>
        <a:bodyPr/>
        <a:lstStyle/>
        <a:p>
          <a:endParaRPr lang="en-US" sz="1400"/>
        </a:p>
      </dgm:t>
    </dgm:pt>
    <dgm:pt modelId="{30B88949-848C-474E-9596-5E3FF4BBFFCF}">
      <dgm:prSet phldrT="[Text]" custT="1"/>
      <dgm:spPr/>
      <dgm:t>
        <a:bodyPr/>
        <a:lstStyle/>
        <a:p>
          <a:pPr rtl="0"/>
          <a:r>
            <a:rPr lang="en-US" sz="1400" b="1" dirty="0" smtClean="0">
              <a:latin typeface="Century Gothic" panose="020B0502020202020204" pitchFamily="34" charset="0"/>
              <a:ea typeface="Century Gothic"/>
              <a:cs typeface="Century Gothic"/>
              <a:sym typeface="Century Gothic"/>
            </a:rPr>
            <a:t>Participatory Learning Model</a:t>
          </a:r>
          <a:endParaRPr lang="en-US" sz="1400" dirty="0"/>
        </a:p>
      </dgm:t>
    </dgm:pt>
    <dgm:pt modelId="{4F4BC7D7-2DA2-4EEF-B487-DC17D074DCAE}" type="parTrans" cxnId="{53D022C5-33B0-4FFC-80A6-EAE3E6164B16}">
      <dgm:prSet/>
      <dgm:spPr/>
      <dgm:t>
        <a:bodyPr/>
        <a:lstStyle/>
        <a:p>
          <a:endParaRPr lang="en-US" sz="1400"/>
        </a:p>
      </dgm:t>
    </dgm:pt>
    <dgm:pt modelId="{91D09014-DF78-49D2-BE22-2A9BCB5B2302}" type="sibTrans" cxnId="{53D022C5-33B0-4FFC-80A6-EAE3E6164B16}">
      <dgm:prSet/>
      <dgm:spPr/>
      <dgm:t>
        <a:bodyPr/>
        <a:lstStyle/>
        <a:p>
          <a:endParaRPr lang="en-US" sz="1400"/>
        </a:p>
      </dgm:t>
    </dgm:pt>
    <dgm:pt modelId="{6697CA48-50B6-4C86-9C52-9F7E7D6A70AA}">
      <dgm:prSet phldrT="[Text]" custT="1"/>
      <dgm:spPr/>
      <dgm:t>
        <a:bodyPr/>
        <a:lstStyle/>
        <a:p>
          <a:pPr rtl="0"/>
          <a:r>
            <a:rPr lang="en-US" sz="1400" b="1" smtClean="0">
              <a:latin typeface="Century Gothic" panose="020B0502020202020204" pitchFamily="34" charset="0"/>
              <a:ea typeface="Century Gothic"/>
              <a:cs typeface="Century Gothic"/>
              <a:sym typeface="Century Gothic"/>
            </a:rPr>
            <a:t>Pre &amp; Post Surveys measure program </a:t>
          </a:r>
          <a:endParaRPr lang="en-US" sz="1400" dirty="0"/>
        </a:p>
      </dgm:t>
    </dgm:pt>
    <dgm:pt modelId="{D4E194E2-5EE6-46F3-BFB7-4AF29C4022D3}" type="parTrans" cxnId="{3E41F364-494C-45A5-BD9E-3396D5A3BC12}">
      <dgm:prSet/>
      <dgm:spPr/>
      <dgm:t>
        <a:bodyPr/>
        <a:lstStyle/>
        <a:p>
          <a:endParaRPr lang="en-US" sz="1400"/>
        </a:p>
      </dgm:t>
    </dgm:pt>
    <dgm:pt modelId="{6097A138-ED28-4F72-B69E-DED6518F3375}" type="sibTrans" cxnId="{3E41F364-494C-45A5-BD9E-3396D5A3BC12}">
      <dgm:prSet/>
      <dgm:spPr/>
      <dgm:t>
        <a:bodyPr/>
        <a:lstStyle/>
        <a:p>
          <a:endParaRPr lang="en-US" sz="1400"/>
        </a:p>
      </dgm:t>
    </dgm:pt>
    <dgm:pt modelId="{A1C55208-0784-4360-910B-F8AEC83C72B8}">
      <dgm:prSet phldrT="[Text]" custT="1"/>
      <dgm:spPr/>
      <dgm:t>
        <a:bodyPr/>
        <a:lstStyle/>
        <a:p>
          <a:pPr rtl="0"/>
          <a:r>
            <a:rPr lang="en-US" sz="1400" b="1" dirty="0" smtClean="0">
              <a:latin typeface="Century Gothic" panose="020B0502020202020204" pitchFamily="34" charset="0"/>
              <a:ea typeface="Calibri"/>
              <a:cs typeface="Calibri"/>
              <a:sym typeface="Calibri"/>
            </a:rPr>
            <a:t>Works in </a:t>
          </a:r>
          <a:r>
            <a:rPr lang="en-US" sz="1400" b="1" dirty="0" err="1" smtClean="0">
              <a:latin typeface="Century Gothic" panose="020B0502020202020204" pitchFamily="34" charset="0"/>
              <a:ea typeface="Century Gothic"/>
              <a:cs typeface="Century Gothic"/>
              <a:sym typeface="Century Gothic"/>
            </a:rPr>
            <a:t>Govt</a:t>
          </a:r>
          <a:r>
            <a:rPr lang="en-US" sz="1400" b="1" dirty="0" smtClean="0">
              <a:latin typeface="Century Gothic" panose="020B0502020202020204" pitchFamily="34" charset="0"/>
              <a:ea typeface="Century Gothic"/>
              <a:cs typeface="Century Gothic"/>
              <a:sym typeface="Century Gothic"/>
            </a:rPr>
            <a:t> &amp; Private Schools, Rural &amp; Urban</a:t>
          </a:r>
          <a:endParaRPr lang="en-US" sz="1400" dirty="0"/>
        </a:p>
      </dgm:t>
    </dgm:pt>
    <dgm:pt modelId="{748B04EE-9CD4-4ED7-B010-DD92D81079DE}" type="parTrans" cxnId="{27ED7504-CAED-439A-B62F-0A349A581A39}">
      <dgm:prSet/>
      <dgm:spPr/>
      <dgm:t>
        <a:bodyPr/>
        <a:lstStyle/>
        <a:p>
          <a:endParaRPr lang="en-US" sz="1400"/>
        </a:p>
      </dgm:t>
    </dgm:pt>
    <dgm:pt modelId="{44EBA0B0-9E99-44A8-8FEB-29DCA7E98CDA}" type="sibTrans" cxnId="{27ED7504-CAED-439A-B62F-0A349A581A39}">
      <dgm:prSet/>
      <dgm:spPr/>
      <dgm:t>
        <a:bodyPr/>
        <a:lstStyle/>
        <a:p>
          <a:endParaRPr lang="en-US" sz="1400"/>
        </a:p>
      </dgm:t>
    </dgm:pt>
    <dgm:pt modelId="{70504B55-1F15-4E67-9E03-7053F8FF3977}">
      <dgm:prSet phldrT="[Text]" custT="1"/>
      <dgm:spPr/>
      <dgm:t>
        <a:bodyPr/>
        <a:lstStyle/>
        <a:p>
          <a:pPr rtl="0"/>
          <a:r>
            <a:rPr lang="en-US" sz="1400" b="1" smtClean="0">
              <a:latin typeface="Century Gothic" panose="020B0502020202020204" pitchFamily="34" charset="0"/>
              <a:ea typeface="Calibri"/>
              <a:cs typeface="Calibri"/>
              <a:sym typeface="Century Gothic"/>
            </a:rPr>
            <a:t>Arogya &amp; Rotary  will provide methodology,  softcopy of materials, facilitator training  and data analysis .</a:t>
          </a:r>
          <a:r>
            <a:rPr lang="en-US" sz="1400" b="1" smtClean="0">
              <a:latin typeface="Century Gothic" panose="020B0502020202020204" pitchFamily="34" charset="0"/>
              <a:ea typeface="Century Gothic"/>
              <a:cs typeface="Century Gothic"/>
              <a:sym typeface="Century Gothic"/>
            </a:rPr>
            <a:t> </a:t>
          </a:r>
          <a:endParaRPr lang="en-US" sz="1400" dirty="0"/>
        </a:p>
      </dgm:t>
    </dgm:pt>
    <dgm:pt modelId="{FA235B93-39CC-4971-807F-1BBA4BAF98B6}" type="parTrans" cxnId="{1E1582CD-C5BD-4919-9DC4-E546BA90BF68}">
      <dgm:prSet/>
      <dgm:spPr/>
      <dgm:t>
        <a:bodyPr/>
        <a:lstStyle/>
        <a:p>
          <a:endParaRPr lang="en-US" sz="1400"/>
        </a:p>
      </dgm:t>
    </dgm:pt>
    <dgm:pt modelId="{1F288890-D5ED-43BF-A80E-8569AD1DBD8C}" type="sibTrans" cxnId="{1E1582CD-C5BD-4919-9DC4-E546BA90BF68}">
      <dgm:prSet/>
      <dgm:spPr/>
      <dgm:t>
        <a:bodyPr/>
        <a:lstStyle/>
        <a:p>
          <a:endParaRPr lang="en-US" sz="1400"/>
        </a:p>
      </dgm:t>
    </dgm:pt>
    <dgm:pt modelId="{3F85F00E-D357-421C-944A-7CE24B92C2A2}" type="pres">
      <dgm:prSet presAssocID="{ED0117F4-09D6-4A33-9A15-B89C6F3ABA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0A15E9-4D0E-4FC4-AA5E-10DBBCEE6BDD}" type="pres">
      <dgm:prSet presAssocID="{75144A0C-D659-40B4-8C76-8149CD658715}" presName="parentLin" presStyleCnt="0"/>
      <dgm:spPr/>
    </dgm:pt>
    <dgm:pt modelId="{976EFC9E-0913-4013-B273-4199A17110CC}" type="pres">
      <dgm:prSet presAssocID="{75144A0C-D659-40B4-8C76-8149CD658715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8BB924B8-4198-4E16-BFE0-1CF1652AA9B1}" type="pres">
      <dgm:prSet presAssocID="{75144A0C-D659-40B4-8C76-8149CD658715}" presName="parentText" presStyleLbl="node1" presStyleIdx="0" presStyleCnt="6" custScaleX="142997" custScaleY="1454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837A1-4EEC-4F84-A153-E9D567896FB8}" type="pres">
      <dgm:prSet presAssocID="{75144A0C-D659-40B4-8C76-8149CD658715}" presName="negativeSpace" presStyleCnt="0"/>
      <dgm:spPr/>
    </dgm:pt>
    <dgm:pt modelId="{7024DDA5-5660-4F44-91B5-9D8FAE1FA7A8}" type="pres">
      <dgm:prSet presAssocID="{75144A0C-D659-40B4-8C76-8149CD658715}" presName="childText" presStyleLbl="conFgAcc1" presStyleIdx="0" presStyleCnt="6">
        <dgm:presLayoutVars>
          <dgm:bulletEnabled val="1"/>
        </dgm:presLayoutVars>
      </dgm:prSet>
      <dgm:spPr/>
    </dgm:pt>
    <dgm:pt modelId="{6224704D-034C-4C9A-8D9F-3D2C1D1C496A}" type="pres">
      <dgm:prSet presAssocID="{EAF965AA-EA4E-475C-A847-B83668E1BA6E}" presName="spaceBetweenRectangles" presStyleCnt="0"/>
      <dgm:spPr/>
    </dgm:pt>
    <dgm:pt modelId="{E0DC12A7-2AA8-4B10-8EB8-9D36F8A46D20}" type="pres">
      <dgm:prSet presAssocID="{A56470CA-2311-4CC3-A28A-99CDF71EBB83}" presName="parentLin" presStyleCnt="0"/>
      <dgm:spPr/>
    </dgm:pt>
    <dgm:pt modelId="{85B5FFB4-60B4-48AA-B1B6-2C44C9A9FE18}" type="pres">
      <dgm:prSet presAssocID="{A56470CA-2311-4CC3-A28A-99CDF71EBB83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84BC68BA-EB46-4C56-8C94-1F8514A9F347}" type="pres">
      <dgm:prSet presAssocID="{A56470CA-2311-4CC3-A28A-99CDF71EBB83}" presName="parentText" presStyleLbl="node1" presStyleIdx="1" presStyleCnt="6" custScaleX="139717" custScaleY="1446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F7F19-6CFC-402E-8227-E7A623624CB2}" type="pres">
      <dgm:prSet presAssocID="{A56470CA-2311-4CC3-A28A-99CDF71EBB83}" presName="negativeSpace" presStyleCnt="0"/>
      <dgm:spPr/>
    </dgm:pt>
    <dgm:pt modelId="{60299B0E-3CAC-4C4A-8C96-5B875F9C0BE4}" type="pres">
      <dgm:prSet presAssocID="{A56470CA-2311-4CC3-A28A-99CDF71EBB83}" presName="childText" presStyleLbl="conFgAcc1" presStyleIdx="1" presStyleCnt="6">
        <dgm:presLayoutVars>
          <dgm:bulletEnabled val="1"/>
        </dgm:presLayoutVars>
      </dgm:prSet>
      <dgm:spPr/>
    </dgm:pt>
    <dgm:pt modelId="{1583E37F-4FEA-48F0-9536-4FC068B27863}" type="pres">
      <dgm:prSet presAssocID="{62DB3E7D-F4B1-4708-A6E6-3FC18D4CF634}" presName="spaceBetweenRectangles" presStyleCnt="0"/>
      <dgm:spPr/>
    </dgm:pt>
    <dgm:pt modelId="{6274B3A3-E966-4052-B44C-B9066FA5F36D}" type="pres">
      <dgm:prSet presAssocID="{30B88949-848C-474E-9596-5E3FF4BBFFCF}" presName="parentLin" presStyleCnt="0"/>
      <dgm:spPr/>
    </dgm:pt>
    <dgm:pt modelId="{67AB890C-F716-4777-AB93-956E8CABCBB1}" type="pres">
      <dgm:prSet presAssocID="{30B88949-848C-474E-9596-5E3FF4BBFFCF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A84B95FC-06FD-4E69-8C4C-A44310E07598}" type="pres">
      <dgm:prSet presAssocID="{30B88949-848C-474E-9596-5E3FF4BBFFCF}" presName="parentText" presStyleLbl="node1" presStyleIdx="2" presStyleCnt="6" custScaleX="1363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F9F69-E673-45A9-8EEF-6F9A253931AA}" type="pres">
      <dgm:prSet presAssocID="{30B88949-848C-474E-9596-5E3FF4BBFFCF}" presName="negativeSpace" presStyleCnt="0"/>
      <dgm:spPr/>
    </dgm:pt>
    <dgm:pt modelId="{BCF597A6-0B19-4897-869D-3C62804A251B}" type="pres">
      <dgm:prSet presAssocID="{30B88949-848C-474E-9596-5E3FF4BBFFCF}" presName="childText" presStyleLbl="conFgAcc1" presStyleIdx="2" presStyleCnt="6">
        <dgm:presLayoutVars>
          <dgm:bulletEnabled val="1"/>
        </dgm:presLayoutVars>
      </dgm:prSet>
      <dgm:spPr/>
    </dgm:pt>
    <dgm:pt modelId="{7544C629-EA54-4F61-9862-A90A11526296}" type="pres">
      <dgm:prSet presAssocID="{91D09014-DF78-49D2-BE22-2A9BCB5B2302}" presName="spaceBetweenRectangles" presStyleCnt="0"/>
      <dgm:spPr/>
    </dgm:pt>
    <dgm:pt modelId="{6C963635-DEFA-4B1F-A7A8-D3600442C997}" type="pres">
      <dgm:prSet presAssocID="{6697CA48-50B6-4C86-9C52-9F7E7D6A70AA}" presName="parentLin" presStyleCnt="0"/>
      <dgm:spPr/>
    </dgm:pt>
    <dgm:pt modelId="{90EFD1DB-3141-4C63-A9C9-9E7ACD12690C}" type="pres">
      <dgm:prSet presAssocID="{6697CA48-50B6-4C86-9C52-9F7E7D6A70AA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36B8732C-6403-4CA5-8339-44ED984BE869}" type="pres">
      <dgm:prSet presAssocID="{6697CA48-50B6-4C86-9C52-9F7E7D6A70AA}" presName="parentText" presStyleLbl="node1" presStyleIdx="3" presStyleCnt="6" custScaleX="1357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1BEF3-4333-4C71-942D-40D9B1AF0BD2}" type="pres">
      <dgm:prSet presAssocID="{6697CA48-50B6-4C86-9C52-9F7E7D6A70AA}" presName="negativeSpace" presStyleCnt="0"/>
      <dgm:spPr/>
    </dgm:pt>
    <dgm:pt modelId="{C08BC908-C055-42B8-9DE4-886C5522A2F5}" type="pres">
      <dgm:prSet presAssocID="{6697CA48-50B6-4C86-9C52-9F7E7D6A70AA}" presName="childText" presStyleLbl="conFgAcc1" presStyleIdx="3" presStyleCnt="6">
        <dgm:presLayoutVars>
          <dgm:bulletEnabled val="1"/>
        </dgm:presLayoutVars>
      </dgm:prSet>
      <dgm:spPr/>
    </dgm:pt>
    <dgm:pt modelId="{733CFF3E-3776-4E7F-9C2A-A10788DF2DD9}" type="pres">
      <dgm:prSet presAssocID="{6097A138-ED28-4F72-B69E-DED6518F3375}" presName="spaceBetweenRectangles" presStyleCnt="0"/>
      <dgm:spPr/>
    </dgm:pt>
    <dgm:pt modelId="{10797AB3-0F9A-409E-AC06-15FE47C51E43}" type="pres">
      <dgm:prSet presAssocID="{A1C55208-0784-4360-910B-F8AEC83C72B8}" presName="parentLin" presStyleCnt="0"/>
      <dgm:spPr/>
    </dgm:pt>
    <dgm:pt modelId="{16792DAC-A5AA-4777-B203-4BD745F112BF}" type="pres">
      <dgm:prSet presAssocID="{A1C55208-0784-4360-910B-F8AEC83C72B8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30597CBC-FFF1-4AF3-BAA5-D1A2F7DD33D0}" type="pres">
      <dgm:prSet presAssocID="{A1C55208-0784-4360-910B-F8AEC83C72B8}" presName="parentText" presStyleLbl="node1" presStyleIdx="4" presStyleCnt="6" custScaleX="1363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83024-4F1D-4007-9F2B-1B6D02091839}" type="pres">
      <dgm:prSet presAssocID="{A1C55208-0784-4360-910B-F8AEC83C72B8}" presName="negativeSpace" presStyleCnt="0"/>
      <dgm:spPr/>
    </dgm:pt>
    <dgm:pt modelId="{CA7CBF9D-D403-45D0-832F-B56BB52977DF}" type="pres">
      <dgm:prSet presAssocID="{A1C55208-0784-4360-910B-F8AEC83C72B8}" presName="childText" presStyleLbl="conFgAcc1" presStyleIdx="4" presStyleCnt="6">
        <dgm:presLayoutVars>
          <dgm:bulletEnabled val="1"/>
        </dgm:presLayoutVars>
      </dgm:prSet>
      <dgm:spPr/>
    </dgm:pt>
    <dgm:pt modelId="{22C45FAA-2D4E-4AF6-922F-5E3EF8FA0FF9}" type="pres">
      <dgm:prSet presAssocID="{44EBA0B0-9E99-44A8-8FEB-29DCA7E98CDA}" presName="spaceBetweenRectangles" presStyleCnt="0"/>
      <dgm:spPr/>
    </dgm:pt>
    <dgm:pt modelId="{720EEE5E-6C10-4DCC-8130-01FEE4C50BAC}" type="pres">
      <dgm:prSet presAssocID="{70504B55-1F15-4E67-9E03-7053F8FF3977}" presName="parentLin" presStyleCnt="0"/>
      <dgm:spPr/>
    </dgm:pt>
    <dgm:pt modelId="{690A9CFB-58BC-4FAD-8784-1CBBE87A6F06}" type="pres">
      <dgm:prSet presAssocID="{70504B55-1F15-4E67-9E03-7053F8FF3977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C102316D-F4C7-4673-A380-86B6B75992EF}" type="pres">
      <dgm:prSet presAssocID="{70504B55-1F15-4E67-9E03-7053F8FF3977}" presName="parentText" presStyleLbl="node1" presStyleIdx="5" presStyleCnt="6" custScaleX="142857" custScaleY="1871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E61ED-14DB-447E-A15B-BDCE2887F7BE}" type="pres">
      <dgm:prSet presAssocID="{70504B55-1F15-4E67-9E03-7053F8FF3977}" presName="negativeSpace" presStyleCnt="0"/>
      <dgm:spPr/>
    </dgm:pt>
    <dgm:pt modelId="{1DADB31A-36F0-4CBF-A7F5-4FA37170128F}" type="pres">
      <dgm:prSet presAssocID="{70504B55-1F15-4E67-9E03-7053F8FF397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DA43A18-6718-4921-B61B-82B16C21BF1B}" type="presOf" srcId="{6697CA48-50B6-4C86-9C52-9F7E7D6A70AA}" destId="{36B8732C-6403-4CA5-8339-44ED984BE869}" srcOrd="1" destOrd="0" presId="urn:microsoft.com/office/officeart/2005/8/layout/list1"/>
    <dgm:cxn modelId="{1E1582CD-C5BD-4919-9DC4-E546BA90BF68}" srcId="{ED0117F4-09D6-4A33-9A15-B89C6F3ABA52}" destId="{70504B55-1F15-4E67-9E03-7053F8FF3977}" srcOrd="5" destOrd="0" parTransId="{FA235B93-39CC-4971-807F-1BBA4BAF98B6}" sibTransId="{1F288890-D5ED-43BF-A80E-8569AD1DBD8C}"/>
    <dgm:cxn modelId="{762CF06A-AA39-46DD-80FE-AA81F342D58E}" type="presOf" srcId="{75144A0C-D659-40B4-8C76-8149CD658715}" destId="{976EFC9E-0913-4013-B273-4199A17110CC}" srcOrd="0" destOrd="0" presId="urn:microsoft.com/office/officeart/2005/8/layout/list1"/>
    <dgm:cxn modelId="{FB33EC45-6D20-4D70-A38C-3170D32FF6B1}" type="presOf" srcId="{A56470CA-2311-4CC3-A28A-99CDF71EBB83}" destId="{85B5FFB4-60B4-48AA-B1B6-2C44C9A9FE18}" srcOrd="0" destOrd="0" presId="urn:microsoft.com/office/officeart/2005/8/layout/list1"/>
    <dgm:cxn modelId="{6853CECC-0418-40BC-91C0-DB2FB1F57151}" type="presOf" srcId="{A1C55208-0784-4360-910B-F8AEC83C72B8}" destId="{16792DAC-A5AA-4777-B203-4BD745F112BF}" srcOrd="0" destOrd="0" presId="urn:microsoft.com/office/officeart/2005/8/layout/list1"/>
    <dgm:cxn modelId="{5F59D420-AA30-4911-B42D-6118B95638DB}" type="presOf" srcId="{A1C55208-0784-4360-910B-F8AEC83C72B8}" destId="{30597CBC-FFF1-4AF3-BAA5-D1A2F7DD33D0}" srcOrd="1" destOrd="0" presId="urn:microsoft.com/office/officeart/2005/8/layout/list1"/>
    <dgm:cxn modelId="{641F61B1-B65C-40B9-BC41-DDFD5A4A0684}" type="presOf" srcId="{6697CA48-50B6-4C86-9C52-9F7E7D6A70AA}" destId="{90EFD1DB-3141-4C63-A9C9-9E7ACD12690C}" srcOrd="0" destOrd="0" presId="urn:microsoft.com/office/officeart/2005/8/layout/list1"/>
    <dgm:cxn modelId="{B2175710-7DD2-418C-8C0D-A44845DF37F3}" type="presOf" srcId="{A56470CA-2311-4CC3-A28A-99CDF71EBB83}" destId="{84BC68BA-EB46-4C56-8C94-1F8514A9F347}" srcOrd="1" destOrd="0" presId="urn:microsoft.com/office/officeart/2005/8/layout/list1"/>
    <dgm:cxn modelId="{CEBAB909-BE12-494D-AD26-A8C5A5137427}" type="presOf" srcId="{ED0117F4-09D6-4A33-9A15-B89C6F3ABA52}" destId="{3F85F00E-D357-421C-944A-7CE24B92C2A2}" srcOrd="0" destOrd="0" presId="urn:microsoft.com/office/officeart/2005/8/layout/list1"/>
    <dgm:cxn modelId="{FC865E88-505E-411F-B0D7-A9CC6C0BDFEB}" type="presOf" srcId="{30B88949-848C-474E-9596-5E3FF4BBFFCF}" destId="{A84B95FC-06FD-4E69-8C4C-A44310E07598}" srcOrd="1" destOrd="0" presId="urn:microsoft.com/office/officeart/2005/8/layout/list1"/>
    <dgm:cxn modelId="{A9DFC4E8-2009-42E2-B07A-8483BA40DB28}" type="presOf" srcId="{70504B55-1F15-4E67-9E03-7053F8FF3977}" destId="{C102316D-F4C7-4673-A380-86B6B75992EF}" srcOrd="1" destOrd="0" presId="urn:microsoft.com/office/officeart/2005/8/layout/list1"/>
    <dgm:cxn modelId="{37448C8A-1D96-4538-AD9A-784F5BCFA09F}" type="presOf" srcId="{30B88949-848C-474E-9596-5E3FF4BBFFCF}" destId="{67AB890C-F716-4777-AB93-956E8CABCBB1}" srcOrd="0" destOrd="0" presId="urn:microsoft.com/office/officeart/2005/8/layout/list1"/>
    <dgm:cxn modelId="{63B25CB2-A575-431C-8532-A700284AE464}" srcId="{ED0117F4-09D6-4A33-9A15-B89C6F3ABA52}" destId="{75144A0C-D659-40B4-8C76-8149CD658715}" srcOrd="0" destOrd="0" parTransId="{36FE75A7-BB9F-4CFF-BCC2-88C4F5032DAE}" sibTransId="{EAF965AA-EA4E-475C-A847-B83668E1BA6E}"/>
    <dgm:cxn modelId="{27ED7504-CAED-439A-B62F-0A349A581A39}" srcId="{ED0117F4-09D6-4A33-9A15-B89C6F3ABA52}" destId="{A1C55208-0784-4360-910B-F8AEC83C72B8}" srcOrd="4" destOrd="0" parTransId="{748B04EE-9CD4-4ED7-B010-DD92D81079DE}" sibTransId="{44EBA0B0-9E99-44A8-8FEB-29DCA7E98CDA}"/>
    <dgm:cxn modelId="{E8EF611F-C7B5-4A5E-822B-E0D121A7E0AF}" srcId="{ED0117F4-09D6-4A33-9A15-B89C6F3ABA52}" destId="{A56470CA-2311-4CC3-A28A-99CDF71EBB83}" srcOrd="1" destOrd="0" parTransId="{48A8C17D-89FC-4C1A-A651-5F0FADF35D8C}" sibTransId="{62DB3E7D-F4B1-4708-A6E6-3FC18D4CF634}"/>
    <dgm:cxn modelId="{88BEFFA0-D189-4205-A8B2-E2EF6287C240}" type="presOf" srcId="{70504B55-1F15-4E67-9E03-7053F8FF3977}" destId="{690A9CFB-58BC-4FAD-8784-1CBBE87A6F06}" srcOrd="0" destOrd="0" presId="urn:microsoft.com/office/officeart/2005/8/layout/list1"/>
    <dgm:cxn modelId="{55CEB23F-8000-47D6-8A91-91F0F25BFA48}" type="presOf" srcId="{75144A0C-D659-40B4-8C76-8149CD658715}" destId="{8BB924B8-4198-4E16-BFE0-1CF1652AA9B1}" srcOrd="1" destOrd="0" presId="urn:microsoft.com/office/officeart/2005/8/layout/list1"/>
    <dgm:cxn modelId="{53D022C5-33B0-4FFC-80A6-EAE3E6164B16}" srcId="{ED0117F4-09D6-4A33-9A15-B89C6F3ABA52}" destId="{30B88949-848C-474E-9596-5E3FF4BBFFCF}" srcOrd="2" destOrd="0" parTransId="{4F4BC7D7-2DA2-4EEF-B487-DC17D074DCAE}" sibTransId="{91D09014-DF78-49D2-BE22-2A9BCB5B2302}"/>
    <dgm:cxn modelId="{3E41F364-494C-45A5-BD9E-3396D5A3BC12}" srcId="{ED0117F4-09D6-4A33-9A15-B89C6F3ABA52}" destId="{6697CA48-50B6-4C86-9C52-9F7E7D6A70AA}" srcOrd="3" destOrd="0" parTransId="{D4E194E2-5EE6-46F3-BFB7-4AF29C4022D3}" sibTransId="{6097A138-ED28-4F72-B69E-DED6518F3375}"/>
    <dgm:cxn modelId="{989BE7B0-C8E9-4395-89EE-DBC9B4FAAA88}" type="presParOf" srcId="{3F85F00E-D357-421C-944A-7CE24B92C2A2}" destId="{060A15E9-4D0E-4FC4-AA5E-10DBBCEE6BDD}" srcOrd="0" destOrd="0" presId="urn:microsoft.com/office/officeart/2005/8/layout/list1"/>
    <dgm:cxn modelId="{6A725712-9417-4EC3-BCA1-454136F86D34}" type="presParOf" srcId="{060A15E9-4D0E-4FC4-AA5E-10DBBCEE6BDD}" destId="{976EFC9E-0913-4013-B273-4199A17110CC}" srcOrd="0" destOrd="0" presId="urn:microsoft.com/office/officeart/2005/8/layout/list1"/>
    <dgm:cxn modelId="{864AA3C5-A542-47FE-9223-1748F4FAB90E}" type="presParOf" srcId="{060A15E9-4D0E-4FC4-AA5E-10DBBCEE6BDD}" destId="{8BB924B8-4198-4E16-BFE0-1CF1652AA9B1}" srcOrd="1" destOrd="0" presId="urn:microsoft.com/office/officeart/2005/8/layout/list1"/>
    <dgm:cxn modelId="{1C3B78CC-1A2F-4EF7-B483-6439D0F02AB0}" type="presParOf" srcId="{3F85F00E-D357-421C-944A-7CE24B92C2A2}" destId="{4D7837A1-4EEC-4F84-A153-E9D567896FB8}" srcOrd="1" destOrd="0" presId="urn:microsoft.com/office/officeart/2005/8/layout/list1"/>
    <dgm:cxn modelId="{7774205F-67A0-4ABD-913B-A8FB14E31EA2}" type="presParOf" srcId="{3F85F00E-D357-421C-944A-7CE24B92C2A2}" destId="{7024DDA5-5660-4F44-91B5-9D8FAE1FA7A8}" srcOrd="2" destOrd="0" presId="urn:microsoft.com/office/officeart/2005/8/layout/list1"/>
    <dgm:cxn modelId="{F5A4DD18-D979-4AEC-987E-9B45E0DBC773}" type="presParOf" srcId="{3F85F00E-D357-421C-944A-7CE24B92C2A2}" destId="{6224704D-034C-4C9A-8D9F-3D2C1D1C496A}" srcOrd="3" destOrd="0" presId="urn:microsoft.com/office/officeart/2005/8/layout/list1"/>
    <dgm:cxn modelId="{DFEB1606-77A8-4D38-8847-103366C6D1A9}" type="presParOf" srcId="{3F85F00E-D357-421C-944A-7CE24B92C2A2}" destId="{E0DC12A7-2AA8-4B10-8EB8-9D36F8A46D20}" srcOrd="4" destOrd="0" presId="urn:microsoft.com/office/officeart/2005/8/layout/list1"/>
    <dgm:cxn modelId="{A097BCCE-1430-42E7-9071-543DF2A13403}" type="presParOf" srcId="{E0DC12A7-2AA8-4B10-8EB8-9D36F8A46D20}" destId="{85B5FFB4-60B4-48AA-B1B6-2C44C9A9FE18}" srcOrd="0" destOrd="0" presId="urn:microsoft.com/office/officeart/2005/8/layout/list1"/>
    <dgm:cxn modelId="{D0442148-85A1-408F-A647-5E2F975F2527}" type="presParOf" srcId="{E0DC12A7-2AA8-4B10-8EB8-9D36F8A46D20}" destId="{84BC68BA-EB46-4C56-8C94-1F8514A9F347}" srcOrd="1" destOrd="0" presId="urn:microsoft.com/office/officeart/2005/8/layout/list1"/>
    <dgm:cxn modelId="{A55CE724-E0D0-43A9-B2B2-BCEFBA0FA335}" type="presParOf" srcId="{3F85F00E-D357-421C-944A-7CE24B92C2A2}" destId="{EEAF7F19-6CFC-402E-8227-E7A623624CB2}" srcOrd="5" destOrd="0" presId="urn:microsoft.com/office/officeart/2005/8/layout/list1"/>
    <dgm:cxn modelId="{61BBE927-9786-494E-90C7-99A57E689A0B}" type="presParOf" srcId="{3F85F00E-D357-421C-944A-7CE24B92C2A2}" destId="{60299B0E-3CAC-4C4A-8C96-5B875F9C0BE4}" srcOrd="6" destOrd="0" presId="urn:microsoft.com/office/officeart/2005/8/layout/list1"/>
    <dgm:cxn modelId="{90C86A06-F3B7-4A79-A651-F5ED1A9C0D56}" type="presParOf" srcId="{3F85F00E-D357-421C-944A-7CE24B92C2A2}" destId="{1583E37F-4FEA-48F0-9536-4FC068B27863}" srcOrd="7" destOrd="0" presId="urn:microsoft.com/office/officeart/2005/8/layout/list1"/>
    <dgm:cxn modelId="{CB5DC841-D3A2-4C4F-B71C-5E2FEDF592B8}" type="presParOf" srcId="{3F85F00E-D357-421C-944A-7CE24B92C2A2}" destId="{6274B3A3-E966-4052-B44C-B9066FA5F36D}" srcOrd="8" destOrd="0" presId="urn:microsoft.com/office/officeart/2005/8/layout/list1"/>
    <dgm:cxn modelId="{3512B3BF-4506-4E87-A9AA-7E8787F039E8}" type="presParOf" srcId="{6274B3A3-E966-4052-B44C-B9066FA5F36D}" destId="{67AB890C-F716-4777-AB93-956E8CABCBB1}" srcOrd="0" destOrd="0" presId="urn:microsoft.com/office/officeart/2005/8/layout/list1"/>
    <dgm:cxn modelId="{DB230299-8430-4E74-9671-4C881CB5627E}" type="presParOf" srcId="{6274B3A3-E966-4052-B44C-B9066FA5F36D}" destId="{A84B95FC-06FD-4E69-8C4C-A44310E07598}" srcOrd="1" destOrd="0" presId="urn:microsoft.com/office/officeart/2005/8/layout/list1"/>
    <dgm:cxn modelId="{CF2465D4-1621-4C13-AFE5-7E52BA4616E1}" type="presParOf" srcId="{3F85F00E-D357-421C-944A-7CE24B92C2A2}" destId="{30DF9F69-E673-45A9-8EEF-6F9A253931AA}" srcOrd="9" destOrd="0" presId="urn:microsoft.com/office/officeart/2005/8/layout/list1"/>
    <dgm:cxn modelId="{4B6BB3FD-AA33-464B-82FD-F5F97803E78B}" type="presParOf" srcId="{3F85F00E-D357-421C-944A-7CE24B92C2A2}" destId="{BCF597A6-0B19-4897-869D-3C62804A251B}" srcOrd="10" destOrd="0" presId="urn:microsoft.com/office/officeart/2005/8/layout/list1"/>
    <dgm:cxn modelId="{41943FD6-73AB-42CA-A0DA-0AE1FF069B94}" type="presParOf" srcId="{3F85F00E-D357-421C-944A-7CE24B92C2A2}" destId="{7544C629-EA54-4F61-9862-A90A11526296}" srcOrd="11" destOrd="0" presId="urn:microsoft.com/office/officeart/2005/8/layout/list1"/>
    <dgm:cxn modelId="{7B9EB0AE-6A91-45FC-8C4E-AA29091DF9A3}" type="presParOf" srcId="{3F85F00E-D357-421C-944A-7CE24B92C2A2}" destId="{6C963635-DEFA-4B1F-A7A8-D3600442C997}" srcOrd="12" destOrd="0" presId="urn:microsoft.com/office/officeart/2005/8/layout/list1"/>
    <dgm:cxn modelId="{E55089E8-8B6D-4AD2-9398-538C45C2595C}" type="presParOf" srcId="{6C963635-DEFA-4B1F-A7A8-D3600442C997}" destId="{90EFD1DB-3141-4C63-A9C9-9E7ACD12690C}" srcOrd="0" destOrd="0" presId="urn:microsoft.com/office/officeart/2005/8/layout/list1"/>
    <dgm:cxn modelId="{C8A93F4C-9F37-4F47-8841-991DD3B3837B}" type="presParOf" srcId="{6C963635-DEFA-4B1F-A7A8-D3600442C997}" destId="{36B8732C-6403-4CA5-8339-44ED984BE869}" srcOrd="1" destOrd="0" presId="urn:microsoft.com/office/officeart/2005/8/layout/list1"/>
    <dgm:cxn modelId="{EA680EA5-AFA0-4885-A46E-0C0418F8BF2E}" type="presParOf" srcId="{3F85F00E-D357-421C-944A-7CE24B92C2A2}" destId="{9321BEF3-4333-4C71-942D-40D9B1AF0BD2}" srcOrd="13" destOrd="0" presId="urn:microsoft.com/office/officeart/2005/8/layout/list1"/>
    <dgm:cxn modelId="{3ECDEB70-BA2F-4F2E-BF39-B2A80B792AF0}" type="presParOf" srcId="{3F85F00E-D357-421C-944A-7CE24B92C2A2}" destId="{C08BC908-C055-42B8-9DE4-886C5522A2F5}" srcOrd="14" destOrd="0" presId="urn:microsoft.com/office/officeart/2005/8/layout/list1"/>
    <dgm:cxn modelId="{463707D1-529B-4828-899E-6924DA838BCD}" type="presParOf" srcId="{3F85F00E-D357-421C-944A-7CE24B92C2A2}" destId="{733CFF3E-3776-4E7F-9C2A-A10788DF2DD9}" srcOrd="15" destOrd="0" presId="urn:microsoft.com/office/officeart/2005/8/layout/list1"/>
    <dgm:cxn modelId="{86E546B2-85C0-4814-A1C0-13BA40B4F068}" type="presParOf" srcId="{3F85F00E-D357-421C-944A-7CE24B92C2A2}" destId="{10797AB3-0F9A-409E-AC06-15FE47C51E43}" srcOrd="16" destOrd="0" presId="urn:microsoft.com/office/officeart/2005/8/layout/list1"/>
    <dgm:cxn modelId="{32CB7731-2B12-440E-9EA7-21535530D5EA}" type="presParOf" srcId="{10797AB3-0F9A-409E-AC06-15FE47C51E43}" destId="{16792DAC-A5AA-4777-B203-4BD745F112BF}" srcOrd="0" destOrd="0" presId="urn:microsoft.com/office/officeart/2005/8/layout/list1"/>
    <dgm:cxn modelId="{77F2EAD7-9522-4DBC-ADAA-5682005195F3}" type="presParOf" srcId="{10797AB3-0F9A-409E-AC06-15FE47C51E43}" destId="{30597CBC-FFF1-4AF3-BAA5-D1A2F7DD33D0}" srcOrd="1" destOrd="0" presId="urn:microsoft.com/office/officeart/2005/8/layout/list1"/>
    <dgm:cxn modelId="{11B61180-F85B-41C9-9380-3D460A766FE6}" type="presParOf" srcId="{3F85F00E-D357-421C-944A-7CE24B92C2A2}" destId="{51A83024-4F1D-4007-9F2B-1B6D02091839}" srcOrd="17" destOrd="0" presId="urn:microsoft.com/office/officeart/2005/8/layout/list1"/>
    <dgm:cxn modelId="{719A2F05-EBDC-4EFF-A4E5-F030DB5FE9EF}" type="presParOf" srcId="{3F85F00E-D357-421C-944A-7CE24B92C2A2}" destId="{CA7CBF9D-D403-45D0-832F-B56BB52977DF}" srcOrd="18" destOrd="0" presId="urn:microsoft.com/office/officeart/2005/8/layout/list1"/>
    <dgm:cxn modelId="{F7CC0F62-DEEF-4D9F-8EC5-57C7F374F028}" type="presParOf" srcId="{3F85F00E-D357-421C-944A-7CE24B92C2A2}" destId="{22C45FAA-2D4E-4AF6-922F-5E3EF8FA0FF9}" srcOrd="19" destOrd="0" presId="urn:microsoft.com/office/officeart/2005/8/layout/list1"/>
    <dgm:cxn modelId="{7ACE2BA7-D078-4DC2-AB50-C469E5E17EEA}" type="presParOf" srcId="{3F85F00E-D357-421C-944A-7CE24B92C2A2}" destId="{720EEE5E-6C10-4DCC-8130-01FEE4C50BAC}" srcOrd="20" destOrd="0" presId="urn:microsoft.com/office/officeart/2005/8/layout/list1"/>
    <dgm:cxn modelId="{87B9124A-8FE8-4283-A7DA-97F78D251224}" type="presParOf" srcId="{720EEE5E-6C10-4DCC-8130-01FEE4C50BAC}" destId="{690A9CFB-58BC-4FAD-8784-1CBBE87A6F06}" srcOrd="0" destOrd="0" presId="urn:microsoft.com/office/officeart/2005/8/layout/list1"/>
    <dgm:cxn modelId="{D70B4254-8E95-46CD-80E1-5E9C0C825E1D}" type="presParOf" srcId="{720EEE5E-6C10-4DCC-8130-01FEE4C50BAC}" destId="{C102316D-F4C7-4673-A380-86B6B75992EF}" srcOrd="1" destOrd="0" presId="urn:microsoft.com/office/officeart/2005/8/layout/list1"/>
    <dgm:cxn modelId="{86981F93-A289-49BC-BA18-28AF62DB5518}" type="presParOf" srcId="{3F85F00E-D357-421C-944A-7CE24B92C2A2}" destId="{983E61ED-14DB-447E-A15B-BDCE2887F7BE}" srcOrd="21" destOrd="0" presId="urn:microsoft.com/office/officeart/2005/8/layout/list1"/>
    <dgm:cxn modelId="{66FD71FE-D51C-441B-84B3-5CCD07232603}" type="presParOf" srcId="{3F85F00E-D357-421C-944A-7CE24B92C2A2}" destId="{1DADB31A-36F0-4CBF-A7F5-4FA37170128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4DDA5-5660-4F44-91B5-9D8FAE1FA7A8}">
      <dsp:nvSpPr>
        <dsp:cNvPr id="0" name=""/>
        <dsp:cNvSpPr/>
      </dsp:nvSpPr>
      <dsp:spPr>
        <a:xfrm>
          <a:off x="0" y="427086"/>
          <a:ext cx="467663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924B8-4198-4E16-BFE0-1CF1652AA9B1}">
      <dsp:nvSpPr>
        <dsp:cNvPr id="0" name=""/>
        <dsp:cNvSpPr/>
      </dsp:nvSpPr>
      <dsp:spPr>
        <a:xfrm>
          <a:off x="222414" y="88989"/>
          <a:ext cx="4452638" cy="5152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736" tIns="0" rIns="123736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anose="020B0502020202020204" pitchFamily="34" charset="0"/>
              <a:ea typeface="Century Gothic"/>
              <a:cs typeface="Century Gothic"/>
              <a:sym typeface="Century Gothic"/>
            </a:rPr>
            <a:t>2 </a:t>
          </a:r>
          <a:r>
            <a:rPr lang="en-US" sz="1400" b="1" kern="1200" dirty="0" err="1" smtClean="0">
              <a:latin typeface="Century Gothic" panose="020B0502020202020204" pitchFamily="34" charset="0"/>
              <a:ea typeface="Century Gothic"/>
              <a:cs typeface="Century Gothic"/>
              <a:sym typeface="Century Gothic"/>
            </a:rPr>
            <a:t>yr</a:t>
          </a:r>
          <a:r>
            <a:rPr lang="en-US" sz="1400" b="1" kern="1200" dirty="0" smtClean="0">
              <a:latin typeface="Century Gothic" panose="020B0502020202020204" pitchFamily="34" charset="0"/>
              <a:ea typeface="Century Gothic"/>
              <a:cs typeface="Century Gothic"/>
              <a:sym typeface="Century Gothic"/>
            </a:rPr>
            <a:t> program for 7 &amp; 8 grade children. </a:t>
          </a:r>
          <a:endParaRPr lang="en-US" sz="1400" kern="1200" dirty="0"/>
        </a:p>
      </dsp:txBody>
      <dsp:txXfrm>
        <a:off x="247565" y="114140"/>
        <a:ext cx="4402336" cy="464915"/>
      </dsp:txXfrm>
    </dsp:sp>
    <dsp:sp modelId="{60299B0E-3CAC-4C4A-8C96-5B875F9C0BE4}">
      <dsp:nvSpPr>
        <dsp:cNvPr id="0" name=""/>
        <dsp:cNvSpPr/>
      </dsp:nvSpPr>
      <dsp:spPr>
        <a:xfrm>
          <a:off x="0" y="1129734"/>
          <a:ext cx="467663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1247732"/>
              <a:satOff val="7101"/>
              <a:lumOff val="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C68BA-EB46-4C56-8C94-1F8514A9F347}">
      <dsp:nvSpPr>
        <dsp:cNvPr id="0" name=""/>
        <dsp:cNvSpPr/>
      </dsp:nvSpPr>
      <dsp:spPr>
        <a:xfrm>
          <a:off x="227437" y="794286"/>
          <a:ext cx="4448772" cy="512567"/>
        </a:xfrm>
        <a:prstGeom prst="roundRect">
          <a:avLst/>
        </a:prstGeom>
        <a:solidFill>
          <a:schemeClr val="accent2">
            <a:hueOff val="1247732"/>
            <a:satOff val="7101"/>
            <a:lumOff val="219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736" tIns="0" rIns="123736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Century Gothic" panose="020B0502020202020204" pitchFamily="34" charset="0"/>
              <a:ea typeface="Calibri"/>
              <a:cs typeface="Calibri"/>
              <a:sym typeface="Calibri"/>
            </a:rPr>
            <a:t>5 </a:t>
          </a:r>
          <a:r>
            <a:rPr lang="en-US" sz="1400" b="1" kern="1200" smtClean="0">
              <a:latin typeface="Century Gothic" panose="020B0502020202020204" pitchFamily="34" charset="0"/>
              <a:ea typeface="Century Gothic"/>
              <a:cs typeface="Century Gothic"/>
              <a:sym typeface="Century Gothic"/>
            </a:rPr>
            <a:t>Compelling age-appropriate activities. </a:t>
          </a:r>
          <a:endParaRPr lang="en-US" sz="1400" kern="1200" dirty="0"/>
        </a:p>
      </dsp:txBody>
      <dsp:txXfrm>
        <a:off x="252458" y="819307"/>
        <a:ext cx="4398730" cy="462525"/>
      </dsp:txXfrm>
    </dsp:sp>
    <dsp:sp modelId="{BCF597A6-0B19-4897-869D-3C62804A251B}">
      <dsp:nvSpPr>
        <dsp:cNvPr id="0" name=""/>
        <dsp:cNvSpPr/>
      </dsp:nvSpPr>
      <dsp:spPr>
        <a:xfrm>
          <a:off x="0" y="1674054"/>
          <a:ext cx="467663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2495464"/>
              <a:satOff val="14202"/>
              <a:lumOff val="4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B95FC-06FD-4E69-8C4C-A44310E07598}">
      <dsp:nvSpPr>
        <dsp:cNvPr id="0" name=""/>
        <dsp:cNvSpPr/>
      </dsp:nvSpPr>
      <dsp:spPr>
        <a:xfrm>
          <a:off x="232689" y="1496934"/>
          <a:ext cx="4440972" cy="354240"/>
        </a:xfrm>
        <a:prstGeom prst="roundRect">
          <a:avLst/>
        </a:prstGeom>
        <a:solidFill>
          <a:schemeClr val="accent2">
            <a:hueOff val="2495464"/>
            <a:satOff val="14202"/>
            <a:lumOff val="4392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736" tIns="0" rIns="123736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anose="020B0502020202020204" pitchFamily="34" charset="0"/>
              <a:ea typeface="Century Gothic"/>
              <a:cs typeface="Century Gothic"/>
              <a:sym typeface="Century Gothic"/>
            </a:rPr>
            <a:t>Participatory Learning Model</a:t>
          </a:r>
          <a:endParaRPr lang="en-US" sz="1400" kern="1200" dirty="0"/>
        </a:p>
      </dsp:txBody>
      <dsp:txXfrm>
        <a:off x="249982" y="1514227"/>
        <a:ext cx="4406386" cy="319654"/>
      </dsp:txXfrm>
    </dsp:sp>
    <dsp:sp modelId="{C08BC908-C055-42B8-9DE4-886C5522A2F5}">
      <dsp:nvSpPr>
        <dsp:cNvPr id="0" name=""/>
        <dsp:cNvSpPr/>
      </dsp:nvSpPr>
      <dsp:spPr>
        <a:xfrm>
          <a:off x="0" y="2218374"/>
          <a:ext cx="467663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3743196"/>
              <a:satOff val="21302"/>
              <a:lumOff val="6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8732C-6403-4CA5-8339-44ED984BE869}">
      <dsp:nvSpPr>
        <dsp:cNvPr id="0" name=""/>
        <dsp:cNvSpPr/>
      </dsp:nvSpPr>
      <dsp:spPr>
        <a:xfrm>
          <a:off x="233603" y="2041254"/>
          <a:ext cx="4439567" cy="354240"/>
        </a:xfrm>
        <a:prstGeom prst="roundRect">
          <a:avLst/>
        </a:prstGeom>
        <a:solidFill>
          <a:schemeClr val="accent2">
            <a:hueOff val="3743196"/>
            <a:satOff val="21302"/>
            <a:lumOff val="658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736" tIns="0" rIns="123736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Century Gothic" panose="020B0502020202020204" pitchFamily="34" charset="0"/>
              <a:ea typeface="Century Gothic"/>
              <a:cs typeface="Century Gothic"/>
              <a:sym typeface="Century Gothic"/>
            </a:rPr>
            <a:t>Pre &amp; Post Surveys measure program </a:t>
          </a:r>
          <a:endParaRPr lang="en-US" sz="1400" kern="1200" dirty="0"/>
        </a:p>
      </dsp:txBody>
      <dsp:txXfrm>
        <a:off x="250896" y="2058547"/>
        <a:ext cx="4404981" cy="319654"/>
      </dsp:txXfrm>
    </dsp:sp>
    <dsp:sp modelId="{CA7CBF9D-D403-45D0-832F-B56BB52977DF}">
      <dsp:nvSpPr>
        <dsp:cNvPr id="0" name=""/>
        <dsp:cNvSpPr/>
      </dsp:nvSpPr>
      <dsp:spPr>
        <a:xfrm>
          <a:off x="0" y="2762694"/>
          <a:ext cx="467663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4990928"/>
              <a:satOff val="28403"/>
              <a:lumOff val="8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97CBC-FFF1-4AF3-BAA5-D1A2F7DD33D0}">
      <dsp:nvSpPr>
        <dsp:cNvPr id="0" name=""/>
        <dsp:cNvSpPr/>
      </dsp:nvSpPr>
      <dsp:spPr>
        <a:xfrm>
          <a:off x="232689" y="2585574"/>
          <a:ext cx="4440972" cy="354240"/>
        </a:xfrm>
        <a:prstGeom prst="roundRect">
          <a:avLst/>
        </a:prstGeom>
        <a:solidFill>
          <a:schemeClr val="accent2">
            <a:hueOff val="4990928"/>
            <a:satOff val="28403"/>
            <a:lumOff val="878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736" tIns="0" rIns="123736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anose="020B0502020202020204" pitchFamily="34" charset="0"/>
              <a:ea typeface="Calibri"/>
              <a:cs typeface="Calibri"/>
              <a:sym typeface="Calibri"/>
            </a:rPr>
            <a:t>Works in </a:t>
          </a:r>
          <a:r>
            <a:rPr lang="en-US" sz="1400" b="1" kern="1200" dirty="0" err="1" smtClean="0">
              <a:latin typeface="Century Gothic" panose="020B0502020202020204" pitchFamily="34" charset="0"/>
              <a:ea typeface="Century Gothic"/>
              <a:cs typeface="Century Gothic"/>
              <a:sym typeface="Century Gothic"/>
            </a:rPr>
            <a:t>Govt</a:t>
          </a:r>
          <a:r>
            <a:rPr lang="en-US" sz="1400" b="1" kern="1200" dirty="0" smtClean="0">
              <a:latin typeface="Century Gothic" panose="020B0502020202020204" pitchFamily="34" charset="0"/>
              <a:ea typeface="Century Gothic"/>
              <a:cs typeface="Century Gothic"/>
              <a:sym typeface="Century Gothic"/>
            </a:rPr>
            <a:t> &amp; Private Schools, Rural &amp; Urban</a:t>
          </a:r>
          <a:endParaRPr lang="en-US" sz="1400" kern="1200" dirty="0"/>
        </a:p>
      </dsp:txBody>
      <dsp:txXfrm>
        <a:off x="249982" y="2602867"/>
        <a:ext cx="4406386" cy="319654"/>
      </dsp:txXfrm>
    </dsp:sp>
    <dsp:sp modelId="{1DADB31A-36F0-4CBF-A7F5-4FA37170128F}">
      <dsp:nvSpPr>
        <dsp:cNvPr id="0" name=""/>
        <dsp:cNvSpPr/>
      </dsp:nvSpPr>
      <dsp:spPr>
        <a:xfrm>
          <a:off x="0" y="3615730"/>
          <a:ext cx="467663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6238660"/>
              <a:satOff val="35504"/>
              <a:lumOff val="10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2316D-F4C7-4673-A380-86B6B75992EF}">
      <dsp:nvSpPr>
        <dsp:cNvPr id="0" name=""/>
        <dsp:cNvSpPr/>
      </dsp:nvSpPr>
      <dsp:spPr>
        <a:xfrm>
          <a:off x="222642" y="3129894"/>
          <a:ext cx="4452846" cy="662956"/>
        </a:xfrm>
        <a:prstGeom prst="roundRect">
          <a:avLst/>
        </a:prstGeom>
        <a:solidFill>
          <a:schemeClr val="accent2">
            <a:hueOff val="6238660"/>
            <a:satOff val="35504"/>
            <a:lumOff val="1098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736" tIns="0" rIns="123736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Century Gothic" panose="020B0502020202020204" pitchFamily="34" charset="0"/>
              <a:ea typeface="Calibri"/>
              <a:cs typeface="Calibri"/>
              <a:sym typeface="Century Gothic"/>
            </a:rPr>
            <a:t>Arogya &amp; Rotary  will provide methodology,  softcopy of materials, facilitator training  and data analysis .</a:t>
          </a:r>
          <a:r>
            <a:rPr lang="en-US" sz="1400" b="1" kern="1200" smtClean="0">
              <a:latin typeface="Century Gothic" panose="020B0502020202020204" pitchFamily="34" charset="0"/>
              <a:ea typeface="Century Gothic"/>
              <a:cs typeface="Century Gothic"/>
              <a:sym typeface="Century Gothic"/>
            </a:rPr>
            <a:t> </a:t>
          </a:r>
          <a:endParaRPr lang="en-US" sz="1400" kern="1200" dirty="0"/>
        </a:p>
      </dsp:txBody>
      <dsp:txXfrm>
        <a:off x="255005" y="3162257"/>
        <a:ext cx="4388120" cy="598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85B5-4908-437B-9B8C-48A5456911C9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71022-DBD3-4E05-B699-F452036148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13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1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6" name="Google Shape;5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291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4A6D-5B18-4148-A0FC-1E1E1283A8DD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330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893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95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53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90FD6-C423-4E44-BE62-7CC81E8271EC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1D298-5DD9-41C6-B55E-A8D78C6A1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351326"/>
      </p:ext>
    </p:extLst>
  </p:cSld>
  <p:clrMapOvr>
    <a:masterClrMapping/>
  </p:clrMapOvr>
  <p:transition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25EFB-E458-46BF-A21D-9A156178DAF9}" type="datetime1">
              <a:rPr lang="en-US" smtClean="0"/>
              <a:t>5/14/2020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9A19-835D-4C1A-A598-69191E45DC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224784"/>
      </p:ext>
    </p:extLst>
  </p:cSld>
  <p:clrMapOvr>
    <a:masterClrMapping/>
  </p:clrMapOvr>
  <p:transition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70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262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83174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217387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333112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837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895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172505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498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3A2FACA-BEEA-490E-A1EA-CD2224510E1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4F2340-BB37-4711-AF27-B0A56CA7056F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223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42.jpeg"/><Relationship Id="rId9" Type="http://schemas.openxmlformats.org/officeDocument/2006/relationships/diagramColors" Target="../diagrams/colors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2064" t="18077" r="14126" b="8554"/>
          <a:stretch/>
        </p:blipFill>
        <p:spPr>
          <a:xfrm>
            <a:off x="854116" y="155533"/>
            <a:ext cx="7783306" cy="5969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695655"/>
            <a:ext cx="9144000" cy="610678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60086"/>
            <a:ext cx="3076818" cy="762003"/>
          </a:xfrm>
          <a:prstGeom prst="rect">
            <a:avLst/>
          </a:prstGeom>
        </p:spPr>
      </p:pic>
      <p:sp>
        <p:nvSpPr>
          <p:cNvPr id="6" name="Google Shape;55;p13"/>
          <p:cNvSpPr txBox="1">
            <a:spLocks/>
          </p:cNvSpPr>
          <p:nvPr/>
        </p:nvSpPr>
        <p:spPr>
          <a:xfrm>
            <a:off x="208230" y="5533413"/>
            <a:ext cx="8935770" cy="79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3600" dirty="0" smtClean="0">
                <a:solidFill>
                  <a:srgbClr val="FF0000"/>
                </a:solidFill>
              </a:rPr>
              <a:t>S</a:t>
            </a:r>
            <a:r>
              <a:rPr lang="en-GB" sz="3600" dirty="0" smtClean="0">
                <a:solidFill>
                  <a:schemeClr val="bg2"/>
                </a:solidFill>
              </a:rPr>
              <a:t>top </a:t>
            </a:r>
            <a:r>
              <a:rPr lang="en-GB" sz="3600" dirty="0" err="1" smtClean="0">
                <a:solidFill>
                  <a:schemeClr val="bg2"/>
                </a:solidFill>
              </a:rPr>
              <a:t>ncd</a:t>
            </a:r>
            <a:r>
              <a:rPr lang="en-GB" sz="3600" dirty="0" smtClean="0">
                <a:solidFill>
                  <a:schemeClr val="bg2"/>
                </a:solidFill>
              </a:rPr>
              <a:t> project</a:t>
            </a:r>
          </a:p>
          <a:p>
            <a:endParaRPr lang="en-GB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Google Shape;54;p13"/>
          <p:cNvSpPr txBox="1">
            <a:spLocks/>
          </p:cNvSpPr>
          <p:nvPr/>
        </p:nvSpPr>
        <p:spPr>
          <a:xfrm>
            <a:off x="2596425" y="2481892"/>
            <a:ext cx="4291664" cy="2089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kern="1200" cap="all" spc="6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buSzPts val="1100"/>
            </a:pPr>
            <a:r>
              <a:rPr lang="en-GB" sz="2800" b="1" spc="3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Preventive health</a:t>
            </a:r>
            <a:r>
              <a:rPr lang="en-GB" sz="3600" b="1" spc="3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3600" b="1" spc="300" dirty="0" smtClean="0">
                <a:solidFill>
                  <a:srgbClr val="00B050"/>
                </a:solidFill>
              </a:rPr>
              <a:t>project positive health</a:t>
            </a:r>
            <a:endParaRPr lang="en-GB" spc="3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0925" y="6353309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R/IND/RIHM-P1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4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61F1C6-E1A4-45AB-812C-D89CE183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6" y="305030"/>
            <a:ext cx="4762500" cy="1011465"/>
          </a:xfrm>
        </p:spPr>
        <p:txBody>
          <a:bodyPr>
            <a:noAutofit/>
          </a:bodyPr>
          <a:lstStyle/>
          <a:p>
            <a:r>
              <a:rPr lang="en-US" sz="4000" dirty="0"/>
              <a:t>Rapid rise in obesity in India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8A2B9EB6-4A74-413D-88A6-09AB74679D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09159" y="118264"/>
            <a:ext cx="266927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dirty="0">
                <a:solidFill>
                  <a:srgbClr val="00B0F0"/>
                </a:solidFill>
                <a:latin typeface="Complex" panose="00000400000000000000" pitchFamily="2" charset="0"/>
                <a:cs typeface="Complex" panose="00000400000000000000" pitchFamily="2" charset="0"/>
              </a:rPr>
              <a:t>IndiaToday.in</a:t>
            </a:r>
          </a:p>
          <a:p>
            <a:pPr marL="0" marR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dirty="0">
                <a:solidFill>
                  <a:srgbClr val="00B0F0"/>
                </a:solidFill>
                <a:latin typeface="Complex" panose="00000400000000000000" pitchFamily="2" charset="0"/>
                <a:cs typeface="Complex" panose="00000400000000000000" pitchFamily="2" charset="0"/>
              </a:rPr>
              <a:t>New Delhi</a:t>
            </a:r>
          </a:p>
          <a:p>
            <a:pPr marL="0" marR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dirty="0">
                <a:solidFill>
                  <a:srgbClr val="00B0F0"/>
                </a:solidFill>
                <a:latin typeface="Complex" panose="00000400000000000000" pitchFamily="2" charset="0"/>
                <a:cs typeface="Complex" panose="00000400000000000000" pitchFamily="2" charset="0"/>
              </a:rPr>
              <a:t>October 11, 2017</a:t>
            </a:r>
          </a:p>
          <a:p>
            <a:pPr marL="0" marR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dirty="0">
                <a:solidFill>
                  <a:srgbClr val="00B0F0"/>
                </a:solidFill>
                <a:latin typeface="Complex" panose="00000400000000000000" pitchFamily="2" charset="0"/>
                <a:cs typeface="Complex" panose="00000400000000000000" pitchFamily="2" charset="0"/>
              </a:rPr>
              <a:t>UPDATED: September 1, 2018 16:28 IST</a:t>
            </a:r>
          </a:p>
        </p:txBody>
      </p:sp>
      <p:pic>
        <p:nvPicPr>
          <p:cNvPr id="1026" name="Picture 2" descr="world obesity day 2017, world obesity day, obesity in india, obesity, obese, fighting obesity, facts about obesity, what causes obesity, who">
            <a:extLst>
              <a:ext uri="{FF2B5EF4-FFF2-40B4-BE49-F238E27FC236}">
                <a16:creationId xmlns="" xmlns:a16="http://schemas.microsoft.com/office/drawing/2014/main" id="{340F4833-7D8F-46EF-8E3D-F51B5E68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8939109" cy="52292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3ACF3CB-1A84-4F56-B060-1D017FD353A0}"/>
              </a:ext>
            </a:extLst>
          </p:cNvPr>
          <p:cNvSpPr txBox="1"/>
          <p:nvPr/>
        </p:nvSpPr>
        <p:spPr>
          <a:xfrm>
            <a:off x="5809159" y="1992147"/>
            <a:ext cx="3173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omplex" panose="00000400000000000000" pitchFamily="2" charset="0"/>
                <a:cs typeface="Complex" panose="00000400000000000000" pitchFamily="2" charset="0"/>
              </a:rPr>
              <a:t>By 2025, India will have over 17 million obese children and stand second among 184 countries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village children.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3164" y="333375"/>
            <a:ext cx="3877672" cy="646331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IN" sz="4000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PLAY TIME- </a:t>
            </a:r>
            <a:r>
              <a:rPr lang="en-IN" sz="4000" cap="all" spc="1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THEN</a:t>
            </a:r>
            <a:endParaRPr lang="en-IN" sz="4000" cap="all" spc="15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09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6255"/>
          <a:stretch/>
        </p:blipFill>
        <p:spPr>
          <a:xfrm>
            <a:off x="9525" y="0"/>
            <a:ext cx="91344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66278" y="390525"/>
            <a:ext cx="3877672" cy="646331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IN" sz="4000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PLAY TIME- NOW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8200"/>
            <a:ext cx="8945909" cy="4708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 descr="https://encrypted-tbn3.gstatic.com/images?q=tbn:ANd9GcTccTXLl1nq_fShncG4lWvi0_KtnoN9_kGO7dBgCsogL8zGdP8J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02" y="-4396"/>
            <a:ext cx="46291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https://encrypted-tbn0.gstatic.com/images?q=tbn:ANd9GcQOnKvPtNmxvJFo4hFZlJucbHmXhXZbaxXj9nFXxyI4Fc_M9PzJg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4"/>
          <a:stretch/>
        </p:blipFill>
        <p:spPr bwMode="auto">
          <a:xfrm>
            <a:off x="1" y="-4396"/>
            <a:ext cx="43053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r="3868"/>
          <a:stretch/>
        </p:blipFill>
        <p:spPr>
          <a:xfrm>
            <a:off x="-55914" y="1609725"/>
            <a:ext cx="8990364" cy="52482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308" y="330462"/>
            <a:ext cx="7633742" cy="771297"/>
          </a:xfrm>
        </p:spPr>
        <p:txBody>
          <a:bodyPr>
            <a:noAutofit/>
          </a:bodyPr>
          <a:lstStyle/>
          <a:p>
            <a:r>
              <a:rPr lang="en-US" sz="4000" dirty="0"/>
              <a:t>There is nothing called a</a:t>
            </a:r>
            <a:br>
              <a:rPr lang="en-US" sz="4000" dirty="0"/>
            </a:br>
            <a:r>
              <a:rPr lang="en-US" sz="4000" dirty="0"/>
              <a:t>“Sudden Heart  Attack”</a:t>
            </a:r>
            <a:endParaRPr lang="en-IN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SC004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3846" y="932493"/>
            <a:ext cx="3360130" cy="2980226"/>
          </a:xfrm>
          <a:noFill/>
        </p:spPr>
      </p:pic>
      <p:pic>
        <p:nvPicPr>
          <p:cNvPr id="18438" name="Picture 6" descr="381878558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" y="932040"/>
            <a:ext cx="2987452" cy="2987452"/>
          </a:xfrm>
          <a:noFill/>
        </p:spPr>
      </p:pic>
      <p:pic>
        <p:nvPicPr>
          <p:cNvPr id="18440" name="Picture 8" descr="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4"/>
          <a:stretch/>
        </p:blipFill>
        <p:spPr bwMode="auto">
          <a:xfrm>
            <a:off x="190500" y="4057651"/>
            <a:ext cx="344403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9625" y="341092"/>
            <a:ext cx="81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en-IN" sz="4000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IT REQUIRES YEARS OF PREPARATION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57" y="4070111"/>
            <a:ext cx="4204685" cy="2787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8" r="15260" b="10340"/>
          <a:stretch/>
        </p:blipFill>
        <p:spPr>
          <a:xfrm>
            <a:off x="3320843" y="932493"/>
            <a:ext cx="2120112" cy="298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4820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125" y="1908985"/>
            <a:ext cx="5791200" cy="325356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b="1" dirty="0"/>
              <a:t>Average Indian consumes per day</a:t>
            </a:r>
          </a:p>
          <a:p>
            <a:pPr marL="714375"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3 teaspoons of salt</a:t>
            </a:r>
          </a:p>
          <a:p>
            <a:pPr marL="714375"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15-20 tsp sugar &amp; sugary food</a:t>
            </a:r>
          </a:p>
          <a:p>
            <a:pPr marL="714375"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10 tsp of oil or oily food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7308" y="513686"/>
            <a:ext cx="7633742" cy="771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The food we eat today</a:t>
            </a:r>
            <a:endParaRPr lang="en-IN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925" y="1920394"/>
            <a:ext cx="6867525" cy="294688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1 teaspoon of salt or salty food per day.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5 teaspoons of sugar &amp; sugary food per day.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3 teaspoons of oil or oily food per day.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7308" y="615470"/>
            <a:ext cx="7633742" cy="771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“WHO” recommends</a:t>
            </a:r>
            <a:endParaRPr lang="en-IN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7475" y="1939925"/>
            <a:ext cx="5124450" cy="32702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DM, HTN &amp; CKD are silent killers &amp; hence the importance of routine health check up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Prevention and Early detection is the only affordable option to control the epidemic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7308" y="615470"/>
            <a:ext cx="7633742" cy="771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WHY NCDS?</a:t>
            </a:r>
            <a:endParaRPr lang="en-IN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46831" y="1261822"/>
            <a:ext cx="2675133" cy="344395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771297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rgbClr val="401810"/>
                </a:solidFill>
              </a:rPr>
              <a:t>A ROTARY INDIA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7" y="2286002"/>
            <a:ext cx="5265489" cy="35935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National committee member: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District Health Chair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The team :</a:t>
            </a:r>
            <a:endParaRPr lang="en-I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  <p:pic>
        <p:nvPicPr>
          <p:cNvPr id="6" name="Picture 2" descr="C:\Users\drindumati\Desktop\blood-glucometer-500x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145261">
            <a:off x="6643544" y="3573963"/>
            <a:ext cx="2299700" cy="2240734"/>
          </a:xfrm>
          <a:prstGeom prst="rect">
            <a:avLst/>
          </a:prstGeom>
          <a:noFill/>
        </p:spPr>
      </p:pic>
      <p:pic>
        <p:nvPicPr>
          <p:cNvPr id="7" name="Picture 3" descr="C:\Users\drindumati\Desktop\tttt-500x50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9181" y="3611381"/>
            <a:ext cx="1779263" cy="162868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48"/>
          <a:stretch/>
        </p:blipFill>
        <p:spPr>
          <a:xfrm>
            <a:off x="6296909" y="2067688"/>
            <a:ext cx="2085772" cy="82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3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257300" y="2030182"/>
            <a:ext cx="6953250" cy="39229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Know Your Numbers camps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 err="1"/>
              <a:t>Ek</a:t>
            </a:r>
            <a:r>
              <a:rPr lang="en-US" sz="2400" dirty="0"/>
              <a:t> </a:t>
            </a:r>
            <a:r>
              <a:rPr lang="en-US" sz="2400" dirty="0" err="1"/>
              <a:t>Chumacch</a:t>
            </a:r>
            <a:r>
              <a:rPr lang="en-US" sz="2400" dirty="0"/>
              <a:t> </a:t>
            </a:r>
            <a:r>
              <a:rPr lang="en-US" sz="2400" dirty="0" err="1"/>
              <a:t>Kum</a:t>
            </a:r>
            <a:r>
              <a:rPr lang="en-US" sz="2400" dirty="0"/>
              <a:t>, Char </a:t>
            </a:r>
            <a:r>
              <a:rPr lang="en-US" sz="2400" dirty="0" err="1"/>
              <a:t>Kadam</a:t>
            </a:r>
            <a:r>
              <a:rPr lang="en-US" sz="2400" dirty="0"/>
              <a:t> </a:t>
            </a:r>
            <a:r>
              <a:rPr lang="en-US" sz="2400" dirty="0" err="1"/>
              <a:t>Aage</a:t>
            </a:r>
            <a:r>
              <a:rPr lang="en-US" sz="2400" dirty="0"/>
              <a:t> campaign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One Spoon Less of SOS, 4 Steps Forward campaign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Seminars/ Rallies/ Street Plays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 School Awareness Program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Advocacy</a:t>
            </a:r>
          </a:p>
        </p:txBody>
      </p:sp>
      <p:pic>
        <p:nvPicPr>
          <p:cNvPr id="38916" name="Picture 3" descr="C:\Users\Dr. Bharat S Pandya\Desktop\Rotary's Project Positive Health -Stop NCD Project\mast head new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300" y="179773"/>
            <a:ext cx="6953250" cy="1420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2305050"/>
            <a:ext cx="5686425" cy="3429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Rotary can set up various camps in either housing societies, corporate offices, schools or colleges, temples, mosques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Mobile vans / mobile clinics can be used for these </a:t>
            </a:r>
            <a:r>
              <a:rPr lang="en-US" sz="2400" dirty="0" smtClean="0"/>
              <a:t>camps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Collect Data in Rotary India App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8045" y="427463"/>
            <a:ext cx="7633742" cy="771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“Know your numbers” </a:t>
            </a:r>
            <a:br>
              <a:rPr lang="en-US" sz="4000" dirty="0"/>
            </a:br>
            <a:r>
              <a:rPr lang="en-US" sz="4000" dirty="0"/>
              <a:t>check up camp</a:t>
            </a:r>
            <a:endParaRPr lang="en-IN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8045" y="427463"/>
            <a:ext cx="7633742" cy="771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“Know your numbers” </a:t>
            </a:r>
            <a:br>
              <a:rPr lang="en-US" sz="4000" dirty="0"/>
            </a:br>
            <a:r>
              <a:rPr lang="en-US" sz="4000" dirty="0"/>
              <a:t>check up camp</a:t>
            </a:r>
            <a:endParaRPr lang="en-IN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28850" y="2305050"/>
            <a:ext cx="5686425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Numbers – Height, Weight, Blood Pressure and Blood Sugar.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Give a pamphlet / brochure  explaining good lifestyle measures, healthy dietary advise. Information about diabetes, BP, obesity, heart disease etc.</a:t>
            </a:r>
          </a:p>
        </p:txBody>
      </p:sp>
    </p:spTree>
    <p:extLst>
      <p:ext uri="{BB962C8B-B14F-4D97-AF65-F5344CB8AC3E}">
        <p14:creationId xmlns:p14="http://schemas.microsoft.com/office/powerpoint/2010/main" val="6714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612" y="396715"/>
            <a:ext cx="6154675" cy="914400"/>
          </a:xfrm>
        </p:spPr>
        <p:txBody>
          <a:bodyPr>
            <a:normAutofit/>
          </a:bodyPr>
          <a:lstStyle/>
          <a:p>
            <a:r>
              <a:rPr lang="en-US" sz="4000" dirty="0"/>
              <a:t>Reporting</a:t>
            </a:r>
            <a:r>
              <a:rPr lang="en-US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US" sz="4000" dirty="0"/>
              <a:t>Guidelines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48294" y="1629932"/>
            <a:ext cx="5434375" cy="4542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Club &amp; District -    Date of Camp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Total Number of Patients seen : Male &amp; Female with </a:t>
            </a:r>
            <a:r>
              <a:rPr lang="en-US" sz="2400" dirty="0" smtClean="0"/>
              <a:t>age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Number </a:t>
            </a:r>
            <a:r>
              <a:rPr lang="en-US" sz="2400" dirty="0"/>
              <a:t>of persons having pre-existing </a:t>
            </a:r>
            <a:r>
              <a:rPr lang="en-US" sz="2400" dirty="0" smtClean="0"/>
              <a:t>Diabetes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Number </a:t>
            </a:r>
            <a:r>
              <a:rPr lang="en-US" sz="2400" dirty="0"/>
              <a:t>of New Diabetes detected : Random Blood Sugar 140 mg/</a:t>
            </a:r>
            <a:r>
              <a:rPr lang="en-US" sz="2400" dirty="0" err="1"/>
              <a:t>dL</a:t>
            </a:r>
            <a:r>
              <a:rPr lang="en-US" sz="2400" dirty="0"/>
              <a:t> or </a:t>
            </a:r>
            <a:r>
              <a:rPr lang="en-US" sz="2400" dirty="0" smtClean="0"/>
              <a:t>above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612" y="396715"/>
            <a:ext cx="6154675" cy="914400"/>
          </a:xfrm>
        </p:spPr>
        <p:txBody>
          <a:bodyPr>
            <a:normAutofit/>
          </a:bodyPr>
          <a:lstStyle/>
          <a:p>
            <a:r>
              <a:rPr lang="en-US" sz="4000" dirty="0"/>
              <a:t>Reporting</a:t>
            </a:r>
            <a:r>
              <a:rPr lang="en-US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US" sz="4000" dirty="0"/>
              <a:t>Guidelines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48294" y="1629932"/>
            <a:ext cx="5434375" cy="4542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Number of persons having pre-existing High Blood Pressure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Number of New High Blood Pressure detected : Blood Pressure 140/90 mm hg or Above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Number of persons who are obese: Body Mass Index - BMI:  Above 23 in Females &amp; Above 25 in Males</a:t>
            </a:r>
          </a:p>
        </p:txBody>
      </p:sp>
    </p:spTree>
    <p:extLst>
      <p:ext uri="{BB962C8B-B14F-4D97-AF65-F5344CB8AC3E}">
        <p14:creationId xmlns:p14="http://schemas.microsoft.com/office/powerpoint/2010/main" val="12174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610350" cy="855789"/>
          </a:xfrm>
        </p:spPr>
        <p:txBody>
          <a:bodyPr>
            <a:normAutofit/>
          </a:bodyPr>
          <a:lstStyle/>
          <a:p>
            <a:r>
              <a:rPr lang="en-US" sz="4000" dirty="0"/>
              <a:t>Pan-India Camps – PPH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390" y="1943022"/>
            <a:ext cx="7114374" cy="3276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29th Sept – World Heart Day or 27th Sept </a:t>
            </a:r>
            <a:r>
              <a:rPr lang="en-US" sz="2400" dirty="0" smtClean="0"/>
              <a:t>Sunday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14th Nov – World Diabetes Day or 22nd </a:t>
            </a:r>
            <a:r>
              <a:rPr lang="en-US" sz="2400" dirty="0" smtClean="0"/>
              <a:t>Nov Sunday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23rd Feb – Rotary’s Birthday or 21st </a:t>
            </a:r>
            <a:r>
              <a:rPr lang="en-US" sz="2400" dirty="0" smtClean="0"/>
              <a:t>Feb Sunday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7th April – World Health Day or 11th April Sunday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736" y="371509"/>
            <a:ext cx="7032477" cy="7842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Spreading Awareness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36" y="1249738"/>
            <a:ext cx="7886700" cy="459011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Seminars – Rotary/ non-Rotary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Walkathon / Rallies / Street Plays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Put a Standee or a poster in your office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Distribute Pamphlets, brochures to the public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TV and radio </a:t>
            </a:r>
            <a:r>
              <a:rPr lang="en-US" sz="2400" dirty="0" smtClean="0"/>
              <a:t>messages</a:t>
            </a:r>
            <a:endParaRPr lang="en-US" sz="2400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Rotary to launch social media campaign, each one of you can upload &amp; share your </a:t>
            </a:r>
            <a:r>
              <a:rPr lang="en-US" sz="2400" dirty="0" err="1"/>
              <a:t>selfies</a:t>
            </a:r>
            <a:r>
              <a:rPr lang="en-US" sz="2400" dirty="0"/>
              <a:t> of </a:t>
            </a:r>
            <a:r>
              <a:rPr lang="en-US" sz="2400" dirty="0">
                <a:solidFill>
                  <a:srgbClr val="FF0000"/>
                </a:solidFill>
              </a:rPr>
              <a:t>EK CHAMMACH KUM or KNOW YOUR NUMBERS </a:t>
            </a:r>
            <a:r>
              <a:rPr lang="en-US" sz="2400" dirty="0"/>
              <a:t>campaign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" r="6479"/>
          <a:stretch/>
        </p:blipFill>
        <p:spPr>
          <a:xfrm>
            <a:off x="-17092" y="-1"/>
            <a:ext cx="8947447" cy="68580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572568" y="1223992"/>
            <a:ext cx="36405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latin typeface="Century Gothic" panose="020B0502020202020204" pitchFamily="34" charset="0"/>
              </a:rPr>
              <a:t>I Have Pledged to join the </a:t>
            </a:r>
            <a:endParaRPr lang="en-IN" sz="28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IN" sz="2800" b="1" i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Ek</a:t>
            </a:r>
            <a:r>
              <a:rPr lang="en-IN" sz="28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IN" sz="2800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Chammach</a:t>
            </a:r>
            <a:r>
              <a:rPr lang="en-IN" sz="28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IN" sz="2800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Kam</a:t>
            </a:r>
            <a:r>
              <a:rPr lang="en-IN" sz="28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IN" sz="2800" b="1" dirty="0">
                <a:latin typeface="Century Gothic" panose="020B0502020202020204" pitchFamily="34" charset="0"/>
              </a:rPr>
              <a:t>Campaign</a:t>
            </a:r>
          </a:p>
          <a:p>
            <a:pPr algn="ctr"/>
            <a:r>
              <a:rPr lang="en-IN" sz="3600" b="1" dirty="0">
                <a:latin typeface="Century Gothic" panose="020B0502020202020204" pitchFamily="34" charset="0"/>
              </a:rPr>
              <a:t>HAVE YOU?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219" y="2324669"/>
            <a:ext cx="7556575" cy="352892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95400" y="685399"/>
            <a:ext cx="1541804" cy="1436851"/>
          </a:xfrm>
          <a:prstGeom prst="roundRect">
            <a:avLst/>
          </a:prstGeom>
          <a:solidFill>
            <a:srgbClr val="8838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Don’t look at salt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6604" y="685400"/>
            <a:ext cx="1541804" cy="1436851"/>
          </a:xfrm>
          <a:prstGeom prst="roundRect">
            <a:avLst/>
          </a:prstGeom>
          <a:solidFill>
            <a:srgbClr val="401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Don’t even hear about sweets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568866" y="685399"/>
            <a:ext cx="1541804" cy="1436851"/>
          </a:xfrm>
          <a:prstGeom prst="roundRect">
            <a:avLst/>
          </a:prstGeom>
          <a:solidFill>
            <a:srgbClr val="683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Don’t even talk of oily junk food </a:t>
            </a:r>
          </a:p>
        </p:txBody>
      </p:sp>
    </p:spTree>
    <p:extLst>
      <p:ext uri="{BB962C8B-B14F-4D97-AF65-F5344CB8AC3E}">
        <p14:creationId xmlns:p14="http://schemas.microsoft.com/office/powerpoint/2010/main" val="1800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12" y="300039"/>
            <a:ext cx="579841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Rotary’s Advocacy role with the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414" y="1820862"/>
            <a:ext cx="7481934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Making Food labeling </a:t>
            </a:r>
            <a:r>
              <a:rPr lang="en-US" dirty="0" smtClean="0"/>
              <a:t>compulsory.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Salt &amp; sugar tax( Punish or Reward</a:t>
            </a:r>
            <a:r>
              <a:rPr lang="en-US" dirty="0" smtClean="0"/>
              <a:t>).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To support wellness initiatives of Governments &amp; other </a:t>
            </a:r>
            <a:r>
              <a:rPr lang="en-US" dirty="0" smtClean="0"/>
              <a:t>NGOs.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Rotary can come out with a booklet on NCDs for public awareness.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Preventing advertisement of junk food to school children.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 Convincing the hotel industry &amp; </a:t>
            </a:r>
            <a:r>
              <a:rPr lang="en-US" dirty="0" smtClean="0"/>
              <a:t>food.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 </a:t>
            </a:r>
            <a:r>
              <a:rPr lang="en-US" dirty="0" smtClean="0"/>
              <a:t>Manufacturers </a:t>
            </a:r>
            <a:r>
              <a:rPr lang="en-US" dirty="0"/>
              <a:t>to make healthy food options.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771297"/>
          </a:xfrm>
        </p:spPr>
        <p:txBody>
          <a:bodyPr>
            <a:noAutofit/>
          </a:bodyPr>
          <a:lstStyle/>
          <a:p>
            <a:r>
              <a:rPr lang="en-US" sz="4000" dirty="0"/>
              <a:t>Preventive Health: </a:t>
            </a:r>
            <a:br>
              <a:rPr lang="en-US" sz="4000" dirty="0"/>
            </a:br>
            <a:r>
              <a:rPr lang="en-US" sz="4000" dirty="0"/>
              <a:t>Areas of Work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240" y="1986899"/>
            <a:ext cx="5766843" cy="3960973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800" b="1" dirty="0"/>
              <a:t>Project Positive Health – PPH</a:t>
            </a:r>
          </a:p>
          <a:p>
            <a:pPr marL="717550">
              <a:spcBef>
                <a:spcPts val="0"/>
              </a:spcBef>
              <a:spcAft>
                <a:spcPts val="3000"/>
              </a:spcAft>
            </a:pPr>
            <a:r>
              <a:rPr lang="en-US" sz="2800" dirty="0"/>
              <a:t>School Awareness Program</a:t>
            </a:r>
          </a:p>
          <a:p>
            <a:pPr marL="717550">
              <a:spcBef>
                <a:spcPts val="0"/>
              </a:spcBef>
              <a:spcAft>
                <a:spcPts val="3000"/>
              </a:spcAft>
            </a:pPr>
            <a:r>
              <a:rPr lang="en-US" sz="2800" dirty="0"/>
              <a:t>Health Camps / Rotary Family Health Days</a:t>
            </a:r>
          </a:p>
          <a:p>
            <a:pPr marL="717550">
              <a:spcBef>
                <a:spcPts val="0"/>
              </a:spcBef>
              <a:spcAft>
                <a:spcPts val="3000"/>
              </a:spcAft>
            </a:pPr>
            <a:r>
              <a:rPr lang="en-US" sz="2800" dirty="0"/>
              <a:t>Cervical Cancer Vaccination</a:t>
            </a:r>
          </a:p>
          <a:p>
            <a:pPr marL="717550">
              <a:spcBef>
                <a:spcPts val="0"/>
              </a:spcBef>
              <a:spcAft>
                <a:spcPts val="3000"/>
              </a:spcAft>
            </a:pPr>
            <a:r>
              <a:rPr lang="en-US" sz="2800" dirty="0"/>
              <a:t>Other programs – Hepatitis B Vaccination, Cancer awareness, Quiz</a:t>
            </a:r>
            <a:endParaRPr lang="en-I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94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C:\Users\Dr. Bharat S Pandya\Desktop\IMG-20190928-WA00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r="13635" b="35888"/>
          <a:stretch/>
        </p:blipFill>
        <p:spPr>
          <a:xfrm>
            <a:off x="0" y="0"/>
            <a:ext cx="3581400" cy="32242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3" descr="C:\Users\Dr. Bharat S Pandya\Desktop\IMG-20190929-WA00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 b="25000"/>
          <a:stretch/>
        </p:blipFill>
        <p:spPr bwMode="auto">
          <a:xfrm>
            <a:off x="3738785" y="0"/>
            <a:ext cx="5200116" cy="319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Dr. Bharat S Pandya\Desktop\IMG-20190929-WA008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29" t="40965" r="336" b="6346"/>
          <a:stretch/>
        </p:blipFill>
        <p:spPr>
          <a:xfrm>
            <a:off x="5272754" y="3374539"/>
            <a:ext cx="3666147" cy="348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Dr. Bharat S Pandya\Desktop\IMG-20190929-WA0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5" y="3374539"/>
            <a:ext cx="2860549" cy="348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Dr. Bharat S Pandya\Desktop\IMG-20190928-WA02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4540"/>
            <a:ext cx="2256090" cy="348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 descr="C:\Users\Dr. Bharat S Pandya\Desktop\IMG-20190929-WA003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0"/>
          <a:stretch/>
        </p:blipFill>
        <p:spPr>
          <a:xfrm>
            <a:off x="1" y="0"/>
            <a:ext cx="4333226" cy="28884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3" descr="C:\Users\Dr. Bharat S Pandya\Desktop\IMG-20190929-WA0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12630" r="12556"/>
          <a:stretch/>
        </p:blipFill>
        <p:spPr bwMode="auto">
          <a:xfrm>
            <a:off x="2" y="3067940"/>
            <a:ext cx="4333225" cy="379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C:\Users\Dr. Bharat S Pandya\Desktop\IMG-20190929-WA0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51" y="-1"/>
            <a:ext cx="4466602" cy="595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 descr="C:\Users\Dr. Bharat S Pandya\Desktop\Rotary's Project Positive Health -Stop NCD Project\KARAIKUDI\DSC_00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44160" cy="30252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3" descr="C:\Users\Dr. Bharat S Pandya\Desktop\Rotary's Project Positive Health -Stop NCD Project\TINNEVELLY\20190929_0804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4"/>
          <a:stretch/>
        </p:blipFill>
        <p:spPr bwMode="auto">
          <a:xfrm>
            <a:off x="4427647" y="0"/>
            <a:ext cx="4501261" cy="302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C:\Users\Dr. Bharat S Pandya\Desktop\IMG-20191011-WA005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9"/>
          <a:stretch/>
        </p:blipFill>
        <p:spPr bwMode="auto">
          <a:xfrm>
            <a:off x="0" y="3157123"/>
            <a:ext cx="4344160" cy="370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C:\Users\Dr. Bharat S Pandya\Desktop\IMG-20191011-WA00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/>
          <a:stretch/>
        </p:blipFill>
        <p:spPr bwMode="auto">
          <a:xfrm>
            <a:off x="4427647" y="3157122"/>
            <a:ext cx="4501261" cy="370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54" y="438032"/>
            <a:ext cx="3517130" cy="6985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Partnerships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944" y="1714090"/>
            <a:ext cx="4675261" cy="3490299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Indian Medical Association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Association of Physicians of India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Apollo Hospitals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err="1"/>
              <a:t>Arogya</a:t>
            </a:r>
            <a:r>
              <a:rPr lang="en-US" sz="2400" dirty="0"/>
              <a:t> World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err="1"/>
              <a:t>Thyrocare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14588" y="1269857"/>
            <a:ext cx="3161944" cy="45156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06" y="1448481"/>
            <a:ext cx="1142920" cy="1181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27" y="1466233"/>
            <a:ext cx="1142920" cy="1142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00" y="2694940"/>
            <a:ext cx="1036582" cy="1109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89" y="3889759"/>
            <a:ext cx="1618766" cy="971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22" y="5024843"/>
            <a:ext cx="2008583" cy="6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8"/>
          <p:cNvSpPr/>
          <p:nvPr/>
        </p:nvSpPr>
        <p:spPr>
          <a:xfrm>
            <a:off x="198087" y="2214533"/>
            <a:ext cx="4307681" cy="82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  </a:t>
            </a:r>
            <a:endParaRPr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578" name="Google Shape;578;p18"/>
          <p:cNvPicPr preferRelativeResize="0"/>
          <p:nvPr/>
        </p:nvPicPr>
        <p:blipFill rotWithShape="1">
          <a:blip r:embed="rId3">
            <a:alphaModFix/>
          </a:blip>
          <a:srcRect r="3337"/>
          <a:stretch/>
        </p:blipFill>
        <p:spPr>
          <a:xfrm>
            <a:off x="5162383" y="2321898"/>
            <a:ext cx="3750881" cy="3850302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18"/>
          <p:cNvSpPr txBox="1"/>
          <p:nvPr/>
        </p:nvSpPr>
        <p:spPr>
          <a:xfrm>
            <a:off x="243778" y="5853713"/>
            <a:ext cx="365204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723" y="1673945"/>
            <a:ext cx="8938178" cy="457289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-123568" y="1677756"/>
            <a:ext cx="9103933" cy="41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2413" marR="0" lvl="0" indent="-252413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	</a:t>
            </a:r>
            <a:r>
              <a:rPr lang="en-US" sz="1600" b="1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Innovative and Engaging Activity Based Behavior Change Model</a:t>
            </a:r>
            <a:endParaRPr sz="1600" b="1" dirty="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4202" y="423271"/>
            <a:ext cx="840906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2800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 POSITIVE HEALTH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2800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Stop Non Communicable Diseases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4202" y="1243782"/>
            <a:ext cx="8409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School Health Awareness Programme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41" y="85932"/>
            <a:ext cx="1530766" cy="9184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22"/>
          <a:stretch/>
        </p:blipFill>
        <p:spPr>
          <a:xfrm>
            <a:off x="773615" y="132417"/>
            <a:ext cx="1578312" cy="626643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8512449"/>
              </p:ext>
            </p:extLst>
          </p:nvPr>
        </p:nvGraphicFramePr>
        <p:xfrm>
          <a:off x="340760" y="2321898"/>
          <a:ext cx="4676635" cy="400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581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625539"/>
            <a:ext cx="792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1622" y="1964238"/>
            <a:ext cx="7044202" cy="460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685800">
              <a:lnSpc>
                <a:spcPct val="130000"/>
              </a:lnSpc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 number of targeted children –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6,00,000</a:t>
            </a:r>
          </a:p>
          <a:p>
            <a:pPr marL="228600" indent="-228600" defTabSz="685800">
              <a:lnSpc>
                <a:spcPct val="130000"/>
              </a:lnSpc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club to adopt two Schools.</a:t>
            </a:r>
          </a:p>
          <a:p>
            <a:pPr marL="228600" indent="-228600" defTabSz="685800">
              <a:lnSpc>
                <a:spcPct val="130000"/>
              </a:lnSpc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Approximately 150 students in each class.</a:t>
            </a:r>
          </a:p>
          <a:p>
            <a:pPr marL="228600" indent="-228600" defTabSz="685800">
              <a:lnSpc>
                <a:spcPct val="130000"/>
              </a:lnSpc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Involve interact clubs.</a:t>
            </a:r>
          </a:p>
          <a:p>
            <a:pPr marL="228600" indent="-228600" defTabSz="685800">
              <a:lnSpc>
                <a:spcPct val="130000"/>
              </a:lnSpc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Only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4,000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Year per School.</a:t>
            </a:r>
          </a:p>
          <a:p>
            <a:pPr marL="228600" indent="-228600" defTabSz="685800">
              <a:lnSpc>
                <a:spcPct val="130000"/>
              </a:lnSpc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Clubs will engage with schools,  provide printed material and  monitor.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202" y="423271"/>
            <a:ext cx="840906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2800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 POSITIVE HEALTH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2800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Stop Non Communicable Diseases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4202" y="1243782"/>
            <a:ext cx="8409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School Health Awareness Programme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41" y="85932"/>
            <a:ext cx="1530766" cy="9184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22"/>
          <a:stretch/>
        </p:blipFill>
        <p:spPr>
          <a:xfrm>
            <a:off x="773615" y="132417"/>
            <a:ext cx="1578312" cy="6266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311"/>
          <a:stretch/>
        </p:blipFill>
        <p:spPr>
          <a:xfrm>
            <a:off x="504202" y="1775923"/>
            <a:ext cx="8439773" cy="504397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9" name="Google Shape;582;p18"/>
          <p:cNvSpPr/>
          <p:nvPr/>
        </p:nvSpPr>
        <p:spPr>
          <a:xfrm>
            <a:off x="245474" y="6184551"/>
            <a:ext cx="6241051" cy="457289"/>
          </a:xfrm>
          <a:prstGeom prst="rect">
            <a:avLst/>
          </a:prstGeom>
          <a:solidFill>
            <a:srgbClr val="2A1A00">
              <a:alpha val="7686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093" y="6182364"/>
            <a:ext cx="5881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Starting early will result in a healthy population </a:t>
            </a:r>
          </a:p>
        </p:txBody>
      </p:sp>
      <p:sp>
        <p:nvSpPr>
          <p:cNvPr id="9" name="Google Shape;582;p18"/>
          <p:cNvSpPr/>
          <p:nvPr/>
        </p:nvSpPr>
        <p:spPr>
          <a:xfrm>
            <a:off x="723" y="1673945"/>
            <a:ext cx="8938178" cy="457289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84;p18"/>
          <p:cNvSpPr/>
          <p:nvPr/>
        </p:nvSpPr>
        <p:spPr>
          <a:xfrm>
            <a:off x="-123568" y="1677756"/>
            <a:ext cx="9103933" cy="41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2413" marR="0" lvl="0" indent="-252413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Catch them Young</a:t>
            </a:r>
            <a:endParaRPr sz="1600" b="1" dirty="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202" y="423271"/>
            <a:ext cx="840906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2800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 POSITIVE HEALTH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2800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Stop Non Communicable Diseases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202" y="1243782"/>
            <a:ext cx="8409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School Health Awareness Programme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41" y="85932"/>
            <a:ext cx="1530766" cy="9184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22"/>
          <a:stretch/>
        </p:blipFill>
        <p:spPr>
          <a:xfrm>
            <a:off x="773615" y="132417"/>
            <a:ext cx="1578312" cy="6266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352552"/>
            <a:ext cx="56388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Arogya</a:t>
            </a:r>
            <a:r>
              <a:rPr lang="en-US" sz="4000" dirty="0"/>
              <a:t> Partnership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038350"/>
            <a:ext cx="6800850" cy="34290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Aft>
                <a:spcPts val="1600"/>
              </a:spcAft>
            </a:pPr>
            <a:r>
              <a:rPr lang="en-US" sz="2400" dirty="0"/>
              <a:t>School Awareness project – Implemented by Clubs and Districts</a:t>
            </a:r>
          </a:p>
          <a:p>
            <a:pPr>
              <a:lnSpc>
                <a:spcPct val="130000"/>
              </a:lnSpc>
              <a:spcAft>
                <a:spcPts val="1600"/>
              </a:spcAft>
            </a:pPr>
            <a:r>
              <a:rPr lang="en-US" sz="2400" dirty="0"/>
              <a:t>Mobile Message campaign – Sent to people participating in Know your Numbers camps. </a:t>
            </a:r>
          </a:p>
          <a:p>
            <a:pPr>
              <a:lnSpc>
                <a:spcPct val="130000"/>
              </a:lnSpc>
              <a:spcAft>
                <a:spcPts val="1600"/>
              </a:spcAft>
            </a:pPr>
            <a:r>
              <a:rPr lang="en-US" sz="2400" dirty="0"/>
              <a:t>Evaluation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6B2CA-0ECC-48DA-86F8-780D7EA5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/>
              <a:t>Health Camps - Modules	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E043CC-6F6F-4CA9-B83C-3BC62129B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055812"/>
            <a:ext cx="5895975" cy="3279775"/>
          </a:xfrm>
        </p:spPr>
        <p:txBody>
          <a:bodyPr>
            <a:noAutofit/>
          </a:bodyPr>
          <a:lstStyle/>
          <a:p>
            <a:pPr marL="457200" indent="-457200">
              <a:lnSpc>
                <a:spcPct val="130000"/>
              </a:lnSpc>
              <a:spcAft>
                <a:spcPts val="1600"/>
              </a:spcAft>
              <a:buFont typeface="+mj-lt"/>
              <a:buAutoNum type="arabicPeriod"/>
            </a:pPr>
            <a:r>
              <a:rPr lang="en-US" sz="2400" dirty="0" smtClean="0"/>
              <a:t>PPH</a:t>
            </a:r>
            <a:endParaRPr lang="en-US" sz="2400" dirty="0"/>
          </a:p>
          <a:p>
            <a:pPr marL="457200" indent="-457200">
              <a:lnSpc>
                <a:spcPct val="130000"/>
              </a:lnSpc>
              <a:spcAft>
                <a:spcPts val="1600"/>
              </a:spcAft>
              <a:buFont typeface="+mj-lt"/>
              <a:buAutoNum type="arabicPeriod"/>
            </a:pPr>
            <a:r>
              <a:rPr lang="en-US" sz="2400" dirty="0" smtClean="0"/>
              <a:t>Community </a:t>
            </a:r>
            <a:r>
              <a:rPr lang="en-US" sz="2400" dirty="0"/>
              <a:t>Health Camps:</a:t>
            </a:r>
          </a:p>
          <a:p>
            <a:pPr marL="1343025" indent="-457200">
              <a:lnSpc>
                <a:spcPct val="130000"/>
              </a:lnSpc>
              <a:spcAft>
                <a:spcPts val="1600"/>
              </a:spcAft>
              <a:buFont typeface="+mj-lt"/>
              <a:buAutoNum type="alphaLcPeriod"/>
            </a:pPr>
            <a:r>
              <a:rPr lang="en-US" sz="2400" dirty="0" smtClean="0"/>
              <a:t>Prevention </a:t>
            </a:r>
            <a:r>
              <a:rPr lang="en-US" sz="2400" dirty="0"/>
              <a:t>&amp; Diagnosis - RFHD</a:t>
            </a:r>
          </a:p>
          <a:p>
            <a:pPr marL="1343025" indent="-457200">
              <a:lnSpc>
                <a:spcPct val="130000"/>
              </a:lnSpc>
              <a:spcAft>
                <a:spcPts val="1600"/>
              </a:spcAft>
              <a:buFont typeface="+mj-lt"/>
              <a:buAutoNum type="alphaLcPeriod"/>
            </a:pPr>
            <a:r>
              <a:rPr lang="en-US" sz="2400" dirty="0" smtClean="0"/>
              <a:t>Preventive</a:t>
            </a:r>
            <a:r>
              <a:rPr lang="en-US" sz="2400" dirty="0"/>
              <a:t>, Diagnostic &amp; Curative </a:t>
            </a:r>
            <a:endParaRPr lang="en-I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5BAB60-C530-4D10-9C90-7EF85FC0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54" y="1546887"/>
            <a:ext cx="4296118" cy="451416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Aft>
                <a:spcPts val="1600"/>
              </a:spcAft>
            </a:pPr>
            <a:r>
              <a:rPr lang="en-US" sz="2400" dirty="0"/>
              <a:t>Govt. of India – Dept. of </a:t>
            </a:r>
            <a:r>
              <a:rPr lang="en-US" sz="2400" dirty="0" smtClean="0"/>
              <a:t>Health</a:t>
            </a:r>
            <a:endParaRPr lang="en-US" sz="2400" dirty="0"/>
          </a:p>
          <a:p>
            <a:pPr>
              <a:lnSpc>
                <a:spcPct val="130000"/>
              </a:lnSpc>
              <a:spcAft>
                <a:spcPts val="1600"/>
              </a:spcAft>
            </a:pPr>
            <a:r>
              <a:rPr lang="en-US" sz="2400" dirty="0"/>
              <a:t>State Govt. – Dept. of </a:t>
            </a:r>
            <a:r>
              <a:rPr lang="en-US" sz="2400" dirty="0" smtClean="0"/>
              <a:t>Health</a:t>
            </a:r>
            <a:endParaRPr lang="en-US" sz="2400" dirty="0"/>
          </a:p>
          <a:p>
            <a:pPr>
              <a:lnSpc>
                <a:spcPct val="130000"/>
              </a:lnSpc>
              <a:spcAft>
                <a:spcPts val="1600"/>
              </a:spcAft>
            </a:pPr>
            <a:r>
              <a:rPr lang="en-US" sz="2400" dirty="0" smtClean="0"/>
              <a:t>IMA</a:t>
            </a:r>
            <a:endParaRPr lang="en-US" sz="2400" dirty="0"/>
          </a:p>
          <a:p>
            <a:pPr>
              <a:lnSpc>
                <a:spcPct val="130000"/>
              </a:lnSpc>
              <a:spcAft>
                <a:spcPts val="1600"/>
              </a:spcAft>
            </a:pPr>
            <a:r>
              <a:rPr lang="en-US" sz="2400" dirty="0"/>
              <a:t>Inner </a:t>
            </a:r>
            <a:r>
              <a:rPr lang="en-US" sz="2400" dirty="0" smtClean="0"/>
              <a:t>Wheel</a:t>
            </a:r>
            <a:endParaRPr lang="en-US" sz="2400" dirty="0"/>
          </a:p>
          <a:p>
            <a:pPr>
              <a:lnSpc>
                <a:spcPct val="130000"/>
              </a:lnSpc>
              <a:spcAft>
                <a:spcPts val="1600"/>
              </a:spcAft>
            </a:pPr>
            <a:r>
              <a:rPr lang="en-US" sz="2400" dirty="0" err="1" smtClean="0"/>
              <a:t>Rotaract</a:t>
            </a:r>
            <a:endParaRPr lang="en-US" sz="2400" dirty="0"/>
          </a:p>
          <a:p>
            <a:pPr>
              <a:lnSpc>
                <a:spcPct val="130000"/>
              </a:lnSpc>
              <a:spcAft>
                <a:spcPts val="1600"/>
              </a:spcAft>
            </a:pPr>
            <a:r>
              <a:rPr lang="en-US" sz="2400" dirty="0"/>
              <a:t>Media / Industry</a:t>
            </a:r>
            <a:endParaRPr lang="en-IN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83954" y="438032"/>
            <a:ext cx="3517130" cy="6985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Partnerships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5614588" y="1269857"/>
            <a:ext cx="3161944" cy="45156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96" y="4642618"/>
            <a:ext cx="2301233" cy="76202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178714" y="1510297"/>
            <a:ext cx="1986441" cy="1452824"/>
            <a:chOff x="6102514" y="1409244"/>
            <a:chExt cx="1986441" cy="14528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84"/>
            <a:stretch/>
          </p:blipFill>
          <p:spPr>
            <a:xfrm>
              <a:off x="6794204" y="1409244"/>
              <a:ext cx="603063" cy="103278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02514" y="2431181"/>
              <a:ext cx="198644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>
                  <a:latin typeface="Arial Narrow" panose="020B0606020202030204" pitchFamily="34" charset="0"/>
                </a:rPr>
                <a:t>Ministry of Health &amp; Family Welfare</a:t>
              </a:r>
            </a:p>
            <a:p>
              <a:pPr algn="ctr"/>
              <a:r>
                <a:rPr lang="en-US" sz="1100" dirty="0" smtClean="0">
                  <a:latin typeface="Arial Narrow" panose="020B0606020202030204" pitchFamily="34" charset="0"/>
                </a:rPr>
                <a:t>Government of India </a:t>
              </a:r>
              <a:endParaRPr lang="en-IN" sz="11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22" y="3203561"/>
            <a:ext cx="1039076" cy="1074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07" y="3258968"/>
            <a:ext cx="1036322" cy="10027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77129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are NCDs?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/>
              <a:t>NON COMMUNICABLE DISEASES)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496" y="1961262"/>
            <a:ext cx="6761004" cy="342258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dirty="0"/>
              <a:t>Diseases that don’t spread from one person to the other like infections caused by germs/Viruses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dirty="0"/>
              <a:t>They can be controlled and prevented by changing life styles and food habits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Globally 41 million people die of NCDs annually, 60% from India</a:t>
            </a:r>
            <a:endParaRPr lang="en-IN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56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t="4109" r="4235" b="4431"/>
          <a:stretch/>
        </p:blipFill>
        <p:spPr>
          <a:xfrm>
            <a:off x="7477256" y="498517"/>
            <a:ext cx="1361943" cy="1371600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733598" y="2149856"/>
            <a:ext cx="8105601" cy="4052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685800">
              <a:lnSpc>
                <a:spcPct val="130000"/>
              </a:lnSpc>
              <a:spcBef>
                <a:spcPts val="7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Cervical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cancer was once the number-one cause of death in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women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 defTabSz="685800">
              <a:lnSpc>
                <a:spcPct val="130000"/>
              </a:lnSpc>
              <a:spcBef>
                <a:spcPts val="7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screening and vaccination, cervical cancer has decreased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dramatically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 defTabSz="685800">
              <a:lnSpc>
                <a:spcPct val="130000"/>
              </a:lnSpc>
              <a:spcBef>
                <a:spcPts val="7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Cause of Cervical Cancer is a  virus called HPV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Human Papilloma Virus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 defTabSz="685800">
              <a:lnSpc>
                <a:spcPct val="130000"/>
              </a:lnSpc>
              <a:spcBef>
                <a:spcPts val="7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Cervical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cancer – 16.5 % of all cancers in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India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 defTabSz="685800">
              <a:lnSpc>
                <a:spcPct val="130000"/>
              </a:lnSpc>
              <a:spcBef>
                <a:spcPts val="7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Each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Vaccine for two doses purchased @ RS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1,785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/- per vaccine, 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 per Girl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IN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Rs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1,785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 2) = </a:t>
            </a:r>
            <a:r>
              <a:rPr lang="en-IN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Rs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3,570/-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 defTabSz="685800">
              <a:lnSpc>
                <a:spcPct val="130000"/>
              </a:lnSpc>
              <a:spcBef>
                <a:spcPts val="7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Vaccine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Manufactured by Glaxo Smith Kline (GSK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351" y="778256"/>
            <a:ext cx="721937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en-IN" sz="3200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Cervical cancer is the only Cancer which is Vaccine Preventable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221" y="544082"/>
            <a:ext cx="3261999" cy="652329"/>
          </a:xfrm>
        </p:spPr>
        <p:txBody>
          <a:bodyPr>
            <a:normAutofit/>
          </a:bodyPr>
          <a:lstStyle/>
          <a:p>
            <a:r>
              <a:rPr lang="en-US" sz="4000" dirty="0"/>
              <a:t>Goals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000" y="1696340"/>
            <a:ext cx="7509886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Aft>
                <a:spcPts val="1600"/>
              </a:spcAft>
            </a:pPr>
            <a:r>
              <a:rPr lang="en-US" sz="2400" dirty="0"/>
              <a:t>Know your Numbers Camps – 1 per club per PPH Day- Minimum 4 per year</a:t>
            </a:r>
          </a:p>
          <a:p>
            <a:pPr>
              <a:lnSpc>
                <a:spcPct val="130000"/>
              </a:lnSpc>
              <a:spcAft>
                <a:spcPts val="1600"/>
              </a:spcAft>
            </a:pPr>
            <a:r>
              <a:rPr lang="en-US" sz="2400" dirty="0"/>
              <a:t>School Awareness – 2 schools per club</a:t>
            </a:r>
          </a:p>
          <a:p>
            <a:pPr>
              <a:lnSpc>
                <a:spcPct val="130000"/>
              </a:lnSpc>
              <a:spcAft>
                <a:spcPts val="1600"/>
              </a:spcAft>
            </a:pPr>
            <a:r>
              <a:rPr lang="en-US" sz="2400" dirty="0"/>
              <a:t>Mobile messages – </a:t>
            </a:r>
            <a:r>
              <a:rPr lang="en-US" sz="2400" dirty="0" smtClean="0"/>
              <a:t>6,00,000 </a:t>
            </a:r>
            <a:r>
              <a:rPr lang="en-US" sz="2400" dirty="0"/>
              <a:t>per year</a:t>
            </a:r>
          </a:p>
          <a:p>
            <a:pPr>
              <a:lnSpc>
                <a:spcPct val="130000"/>
              </a:lnSpc>
              <a:spcAft>
                <a:spcPts val="1600"/>
              </a:spcAft>
            </a:pPr>
            <a:r>
              <a:rPr lang="en-US" sz="2400" dirty="0"/>
              <a:t>Health Camps / Rotary Family Health Day- 1 per District</a:t>
            </a:r>
          </a:p>
          <a:p>
            <a:pPr>
              <a:lnSpc>
                <a:spcPct val="130000"/>
              </a:lnSpc>
              <a:spcAft>
                <a:spcPts val="1600"/>
              </a:spcAft>
            </a:pPr>
            <a:r>
              <a:rPr lang="en-US" sz="2400" dirty="0"/>
              <a:t>Cervical Cancer Vaccination-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76690"/>
              </p:ext>
            </p:extLst>
          </p:nvPr>
        </p:nvGraphicFramePr>
        <p:xfrm>
          <a:off x="732208" y="1512281"/>
          <a:ext cx="8076488" cy="4601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5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09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9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entury Gothic" panose="020B0502020202020204" pitchFamily="34" charset="0"/>
                        </a:rPr>
                        <a:t>Activity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681" marR="666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Beneficiaries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Year 1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Beneficiaries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Year 2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Beneficiaries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Year 3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Beneficiaries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Year 4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Beneficiaries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Year 5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05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PPH Know Your number camps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1500 clubs X 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120 checkups/camp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+ Non special days camps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Total number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720,000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 80,000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800,000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900,000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900,000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900,000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900,000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51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School Awareness with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</a:rPr>
                        <a:t>Aarogya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1 school per club –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2000 clubs- 2000 schools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300 children in 7</a:t>
                      </a:r>
                      <a:r>
                        <a:rPr lang="en-US" sz="1200" baseline="30000" dirty="0"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 &amp; 8</a:t>
                      </a:r>
                      <a:r>
                        <a:rPr lang="en-US" sz="1200" baseline="30000" dirty="0"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Century Gothic" panose="020B0502020202020204" pitchFamily="34" charset="0"/>
                        </a:rPr>
                        <a:t>600,000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2500 schools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300 children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Century Gothic" panose="020B0502020202020204" pitchFamily="34" charset="0"/>
                        </a:rPr>
                        <a:t>750,000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3000 schools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300 children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Century Gothic" panose="020B0502020202020204" pitchFamily="34" charset="0"/>
                        </a:rPr>
                        <a:t>900,000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Century Gothic" panose="020B0502020202020204" pitchFamily="34" charset="0"/>
                        </a:rPr>
                        <a:t>900,000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900,000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09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</a:rPr>
                        <a:t>Mobile health messages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 SMSes per week for 6 months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700,000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800,000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800,000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800,000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800,000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</a:rPr>
                        <a:t>RFHD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10 health camps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600,000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600,000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600,000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700,000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700,000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50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Total beneficiaries – Health checkups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entury Gothic" panose="020B0502020202020204" pitchFamily="34" charset="0"/>
                        </a:rPr>
                        <a:t>1,400,000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1,500,000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1,500,000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1,500,000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1,500,000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6681" marR="66681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02640" y="253799"/>
            <a:ext cx="80365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Health – Preventive &amp; PPH Goals – All India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t="18765" r="9346" b="34023"/>
          <a:stretch/>
        </p:blipFill>
        <p:spPr>
          <a:xfrm>
            <a:off x="1939894" y="2183440"/>
            <a:ext cx="5415659" cy="17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771297"/>
          </a:xfrm>
        </p:spPr>
        <p:txBody>
          <a:bodyPr>
            <a:normAutofit/>
          </a:bodyPr>
          <a:lstStyle/>
          <a:p>
            <a:r>
              <a:rPr lang="en-US" sz="4000" dirty="0"/>
              <a:t>NCDs?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127" y="1380148"/>
            <a:ext cx="6761004" cy="466172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Big 4 are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§"/>
            </a:pPr>
            <a:r>
              <a:rPr lang="en-US" sz="2200" b="1" dirty="0"/>
              <a:t>Diabetes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§"/>
            </a:pPr>
            <a:r>
              <a:rPr lang="en-US" sz="2200" b="1" dirty="0"/>
              <a:t>High Blood pressure (Hypertension) &amp; Heart disease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§"/>
            </a:pPr>
            <a:r>
              <a:rPr lang="en-US" sz="2200" b="1" dirty="0"/>
              <a:t>Strokes(Paralytic attacks)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§"/>
            </a:pPr>
            <a:r>
              <a:rPr lang="en-US" sz="2200" b="1" dirty="0"/>
              <a:t>Kidney </a:t>
            </a:r>
            <a:r>
              <a:rPr lang="en-US" sz="2200" b="1" dirty="0" smtClean="0"/>
              <a:t>disease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§"/>
            </a:pPr>
            <a:endParaRPr lang="en-US" sz="22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Chronic Lung diseases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Cancer</a:t>
            </a:r>
            <a:endParaRPr lang="en-IN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4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771297"/>
          </a:xfrm>
        </p:spPr>
        <p:txBody>
          <a:bodyPr>
            <a:noAutofit/>
          </a:bodyPr>
          <a:lstStyle/>
          <a:p>
            <a:r>
              <a:rPr lang="en-US" sz="4000" dirty="0"/>
              <a:t>Rural and urban India 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 </a:t>
            </a:r>
            <a:r>
              <a:rPr lang="en-US" sz="4000" dirty="0"/>
              <a:t>volcano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826666"/>
            <a:ext cx="7709586" cy="434553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200" dirty="0"/>
              <a:t>Young India is  showing more  heart disease, diabetes &amp; high BP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200" dirty="0"/>
              <a:t>Being Indian itself is a risk factor. We are both genetically and culturally prone to develop NCDs.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200" dirty="0"/>
              <a:t>More importantly Indians are dying early and prematurely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200" dirty="0"/>
              <a:t>These diseases are rapidly spreading from urban to rural population.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200" dirty="0"/>
              <a:t>These illnesses are no longer restricted to the elite, the rich &amp; the affluent class but affect all strata of </a:t>
            </a:r>
            <a:r>
              <a:rPr lang="en-US" sz="2200" dirty="0" smtClean="0"/>
              <a:t>life.</a:t>
            </a:r>
            <a:endParaRPr lang="en-IN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5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771297"/>
          </a:xfrm>
        </p:spPr>
        <p:txBody>
          <a:bodyPr>
            <a:noAutofit/>
          </a:bodyPr>
          <a:lstStyle/>
          <a:p>
            <a:r>
              <a:rPr lang="en-US" sz="4000" dirty="0"/>
              <a:t>What is the biggest killer in the world?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826666"/>
            <a:ext cx="7709586" cy="406993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3200" dirty="0"/>
              <a:t>THE BIGGEST KILLER IN THE WORLD IS BAD FOOD!!</a:t>
            </a:r>
          </a:p>
          <a:p>
            <a:pPr marL="0" indent="0" algn="ctr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3200" dirty="0"/>
              <a:t>FOOD WHICH IS RICH IN CALORIES AND HIGH IN SALT, OIL AND SUGAR!!</a:t>
            </a:r>
          </a:p>
          <a:p>
            <a:pPr marL="0" indent="0" algn="ctr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3200" dirty="0"/>
              <a:t>It kills many times more people than terrorism does</a:t>
            </a:r>
            <a:endParaRPr lang="en-IN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5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obesityepidemic.org/evolutionofobesity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1" y="0"/>
            <a:ext cx="89389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0014" y="475696"/>
            <a:ext cx="5350947" cy="11992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 progressed 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species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IN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90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457200" y="-76200"/>
            <a:ext cx="8229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4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Arc 3"/>
          <p:cNvSpPr/>
          <p:nvPr/>
        </p:nvSpPr>
        <p:spPr>
          <a:xfrm>
            <a:off x="4419600" y="1302901"/>
            <a:ext cx="2362200" cy="4136658"/>
          </a:xfrm>
          <a:prstGeom prst="arc">
            <a:avLst>
              <a:gd name="adj1" fmla="val 14732633"/>
              <a:gd name="adj2" fmla="val 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 rot="20770276">
            <a:off x="6553200" y="3151223"/>
            <a:ext cx="457200" cy="457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5734227" y="3533904"/>
            <a:ext cx="3120429" cy="2552700"/>
          </a:xfrm>
          <a:prstGeom prst="ellipse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6" y="655856"/>
            <a:ext cx="4594019" cy="321549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/>
          <a:stretch/>
        </p:blipFill>
        <p:spPr>
          <a:xfrm>
            <a:off x="2905125" y="3656437"/>
            <a:ext cx="5949532" cy="1873147"/>
          </a:xfr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77886" y="430695"/>
            <a:ext cx="5350947" cy="11992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RISKS OF EVOLUTION </a:t>
            </a:r>
            <a:endParaRPr lang="en-IN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172200"/>
            <a:ext cx="2133600" cy="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0960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154</TotalTime>
  <Words>1262</Words>
  <Application>Microsoft Office PowerPoint</Application>
  <PresentationFormat>On-screen Show (4:3)</PresentationFormat>
  <Paragraphs>288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Badge</vt:lpstr>
      <vt:lpstr>PowerPoint Presentation</vt:lpstr>
      <vt:lpstr>A ROTARY INDIA MOVEMENT</vt:lpstr>
      <vt:lpstr>Preventive Health:  Areas of Work</vt:lpstr>
      <vt:lpstr>What are NCDs?  (NON COMMUNICABLE DISEASES)</vt:lpstr>
      <vt:lpstr>NCDs?</vt:lpstr>
      <vt:lpstr>Rural and urban India :  a volcano</vt:lpstr>
      <vt:lpstr>What is the biggest killer in the world?</vt:lpstr>
      <vt:lpstr>PowerPoint Presentation</vt:lpstr>
      <vt:lpstr>PowerPoint Presentation</vt:lpstr>
      <vt:lpstr>Rapid rise in obesity in India</vt:lpstr>
      <vt:lpstr>PowerPoint Presentation</vt:lpstr>
      <vt:lpstr>PowerPoint Presentation</vt:lpstr>
      <vt:lpstr>PowerPoint Presentation</vt:lpstr>
      <vt:lpstr>PowerPoint Presentation</vt:lpstr>
      <vt:lpstr>There is nothing called a “Sudden Heart  Attack”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Reporting Guidelines</vt:lpstr>
      <vt:lpstr>Reporting Guidelines</vt:lpstr>
      <vt:lpstr>Pan-India Camps – PPH Days</vt:lpstr>
      <vt:lpstr>Spreading Awareness</vt:lpstr>
      <vt:lpstr>PowerPoint Presentation</vt:lpstr>
      <vt:lpstr>PowerPoint Presentation</vt:lpstr>
      <vt:lpstr>Rotary’s Advocacy role with the government</vt:lpstr>
      <vt:lpstr>PowerPoint Presentation</vt:lpstr>
      <vt:lpstr>PowerPoint Presentation</vt:lpstr>
      <vt:lpstr>PowerPoint Presentation</vt:lpstr>
      <vt:lpstr>Partnerships</vt:lpstr>
      <vt:lpstr>PowerPoint Presentation</vt:lpstr>
      <vt:lpstr>PowerPoint Presentation</vt:lpstr>
      <vt:lpstr>PowerPoint Presentation</vt:lpstr>
      <vt:lpstr>Arogya Partnership </vt:lpstr>
      <vt:lpstr>  Health Camps - Modules </vt:lpstr>
      <vt:lpstr>Partnerships</vt:lpstr>
      <vt:lpstr>PowerPoint Presentation</vt:lpstr>
      <vt:lpstr>Goals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SRIJITA</cp:lastModifiedBy>
  <cp:revision>52</cp:revision>
  <dcterms:created xsi:type="dcterms:W3CDTF">2020-05-02T13:45:21Z</dcterms:created>
  <dcterms:modified xsi:type="dcterms:W3CDTF">2020-05-14T14:04:52Z</dcterms:modified>
</cp:coreProperties>
</file>